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</p:sldIdLst>
  <p:sldSz cy="5143500" cx="9144000"/>
  <p:notesSz cx="6858000" cy="9144000"/>
  <p:embeddedFontLst>
    <p:embeddedFont>
      <p:font typeface="Nanum Gothic"/>
      <p:regular r:id="rId121"/>
      <p:bold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67">
          <p15:clr>
            <a:srgbClr val="9AA0A6"/>
          </p15:clr>
        </p15:guide>
        <p15:guide id="4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FC4C9D-3479-4F8C-BC51-DC6EDA708E57}">
  <a:tblStyle styleId="{1AFC4C9D-3479-4F8C-BC51-DC6EDA708E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67"/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NanumGothic-regular.fntdata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22" Type="http://schemas.openxmlformats.org/officeDocument/2006/relationships/font" Target="fonts/NanumGothic-bold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12cff58f_2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12cff58f_2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31bc7754_1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31bc7754_1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312cff58f_16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312cff58f_16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312cff58f_16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312cff58f_16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312cff58f_16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312cff58f_16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331bc775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331bc775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331bc775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331bc775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331bc7754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331bc7754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8331bc7754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8331bc7754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331bc7754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331bc7754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331bc7754_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331bc7754_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331bc7754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331bc7754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331bc7754_1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331bc7754_1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8331bc7754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8331bc7754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331bc7754_9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331bc7754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331bc7754_9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331bc7754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8331bc7754_15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8331bc7754_15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31bc7754_1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31bc7754_1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331bc7754_1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331bc7754_1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31bc7754_1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31bc7754_1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31bc7754_1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31bc7754_1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31bc7754_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31bc7754_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331bc7754_1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331bc7754_1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31bc7754_1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331bc7754_1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331bc7754_15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331bc7754_1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312cff58f_2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312cff58f_2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331bc7754_15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331bc7754_1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31bc7754_15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31bc7754_1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331bc7754_1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331bc7754_1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12cff5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12cff5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331bc7754_15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331bc7754_15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12cff5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12cff5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331bc7754_15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331bc7754_15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312cff58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312cff58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331bc7754_15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331bc7754_15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312cff58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312cff5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31bc7754_1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31bc7754_1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31bc7754_15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31bc7754_15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312cff58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312cff58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331bc7754_15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331bc7754_15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312cff5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312cff5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12cff58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12cff58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331bc7754_1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331bc7754_1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312cff58f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312cff58f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312cff58f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312cff58f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3242cee46_2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3242cee46_2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3242cee46_2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3242cee46_2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312cff5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312cff5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32a21e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32a21e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331bc7754_1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331bc7754_1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312cff5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312cff5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31bc7754_15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331bc7754_15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312cff58f_2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312cff58f_2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312cff58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312cff58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3268efb5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3268efb5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3268efb5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3268efb5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3268efb5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3268efb5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3268efb5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3268efb5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31bc7754_15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31bc7754_1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3268efb5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3268efb5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312cff58f_2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312cff58f_2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3268efb5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3268efb5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3268efb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3268efb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3268efb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3268efb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3268efb5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3268efb5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3268efb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3268efb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3268efb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3268efb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3268efb5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3268efb5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3268efb5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3268efb5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12cff58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12cff58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3268efb5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3268efb5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3268efb5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3268efb5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3268efb5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3268efb5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331bc7754_15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331bc7754_15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3242cee46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3242cee46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8331bc7754_1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8331bc7754_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312cff58f_1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312cff58f_1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331bc7754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8331bc7754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312cff58f_1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312cff58f_1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331bc7754_5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331bc7754_5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31bc7754_15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331bc7754_1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331bc7754_5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331bc7754_5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331bc7754_5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331bc7754_5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331bc7754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8331bc7754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331bc7754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331bc7754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312cff58f_1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312cff58f_1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312cff58f_1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8312cff58f_1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331bc7754_5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331bc7754_5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331bc7754_5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331bc7754_5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331bc7754_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331bc7754_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331bc7754_5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331bc7754_5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242cee46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242cee46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331bc7754_5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331bc7754_5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331bc7754_15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331bc7754_15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8312cff58f_2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8312cff58f_2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312cff58f_2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312cff58f_2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312cff58f_3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312cff58f_3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8312cff58f_2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8312cff58f_2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312cff58f_1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312cff58f_1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312cff58f_26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8312cff58f_26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312cff58f_2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8312cff58f_2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312cff58f_2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8312cff58f_2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331bc7754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331bc7754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312cff58f_16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312cff58f_16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312cff58f_1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312cff58f_1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312cff58f_1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8312cff58f_1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312cff58f_1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312cff58f_1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312cff58f_1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312cff58f_1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8312cff58f_1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8312cff58f_1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312cff58f_16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8312cff58f_1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312cff58f_1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8312cff58f_1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312cff58f_16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312cff58f_16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312cff58f_16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312cff58f_1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6.png"/><Relationship Id="rId4" Type="http://schemas.openxmlformats.org/officeDocument/2006/relationships/image" Target="../media/image128.png"/><Relationship Id="rId5" Type="http://schemas.openxmlformats.org/officeDocument/2006/relationships/image" Target="../media/image13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8.png"/><Relationship Id="rId4" Type="http://schemas.openxmlformats.org/officeDocument/2006/relationships/image" Target="../media/image137.png"/><Relationship Id="rId5" Type="http://schemas.openxmlformats.org/officeDocument/2006/relationships/image" Target="../media/image1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4.png"/><Relationship Id="rId4" Type="http://schemas.openxmlformats.org/officeDocument/2006/relationships/image" Target="../media/image139.png"/><Relationship Id="rId5" Type="http://schemas.openxmlformats.org/officeDocument/2006/relationships/image" Target="../media/image14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online.visual-paradigm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4.pn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Relationship Id="rId9" Type="http://schemas.openxmlformats.org/officeDocument/2006/relationships/image" Target="../media/image45.jpg"/><Relationship Id="rId15" Type="http://schemas.openxmlformats.org/officeDocument/2006/relationships/image" Target="../media/image50.png"/><Relationship Id="rId14" Type="http://schemas.openxmlformats.org/officeDocument/2006/relationships/image" Target="../media/image46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jpg"/><Relationship Id="rId4" Type="http://schemas.openxmlformats.org/officeDocument/2006/relationships/image" Target="../media/image78.jpg"/><Relationship Id="rId5" Type="http://schemas.openxmlformats.org/officeDocument/2006/relationships/image" Target="../media/image8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1.png"/><Relationship Id="rId4" Type="http://schemas.openxmlformats.org/officeDocument/2006/relationships/image" Target="../media/image1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9.jpg"/><Relationship Id="rId4" Type="http://schemas.openxmlformats.org/officeDocument/2006/relationships/image" Target="../media/image92.jpg"/><Relationship Id="rId5" Type="http://schemas.openxmlformats.org/officeDocument/2006/relationships/image" Target="../media/image8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Relationship Id="rId4" Type="http://schemas.openxmlformats.org/officeDocument/2006/relationships/image" Target="../media/image1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10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Relationship Id="rId4" Type="http://schemas.openxmlformats.org/officeDocument/2006/relationships/image" Target="../media/image9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8.png"/><Relationship Id="rId4" Type="http://schemas.openxmlformats.org/officeDocument/2006/relationships/image" Target="../media/image12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0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4.png"/><Relationship Id="rId4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hyperlink" Target="https://docs.google.com/presentation/d/10P7_DSnAmTFEJF_O28Akdr5ajGO4MO4eXFp1tVgdt8g/edit#slide=id.g828a3f8c3a_0_12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4.png"/><Relationship Id="rId4" Type="http://schemas.openxmlformats.org/officeDocument/2006/relationships/image" Target="../media/image10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4.png"/><Relationship Id="rId4" Type="http://schemas.openxmlformats.org/officeDocument/2006/relationships/image" Target="../media/image10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Relationship Id="rId4" Type="http://schemas.openxmlformats.org/officeDocument/2006/relationships/image" Target="../media/image10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1.png"/><Relationship Id="rId4" Type="http://schemas.openxmlformats.org/officeDocument/2006/relationships/image" Target="../media/image123.png"/><Relationship Id="rId5" Type="http://schemas.openxmlformats.org/officeDocument/2006/relationships/image" Target="../media/image13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2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2.png"/><Relationship Id="rId4" Type="http://schemas.openxmlformats.org/officeDocument/2006/relationships/image" Target="../media/image124.png"/><Relationship Id="rId5" Type="http://schemas.openxmlformats.org/officeDocument/2006/relationships/image" Target="../media/image1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5"/>
          <p:cNvGrpSpPr/>
          <p:nvPr/>
        </p:nvGrpSpPr>
        <p:grpSpPr>
          <a:xfrm>
            <a:off x="1926750" y="1373275"/>
            <a:ext cx="5290500" cy="2396925"/>
            <a:chOff x="1926750" y="1475050"/>
            <a:chExt cx="5290500" cy="2396925"/>
          </a:xfrm>
        </p:grpSpPr>
        <p:pic>
          <p:nvPicPr>
            <p:cNvPr id="100" name="Google Shape;10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28275" y="1475050"/>
              <a:ext cx="5038725" cy="18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5"/>
            <p:cNvSpPr txBox="1"/>
            <p:nvPr/>
          </p:nvSpPr>
          <p:spPr>
            <a:xfrm>
              <a:off x="1926750" y="3254875"/>
              <a:ext cx="5290500" cy="6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</a:rPr>
                <a:t>24시 카페 찾기 프로그램 - 3조</a:t>
              </a:r>
              <a:endParaRPr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900" y="903325"/>
            <a:ext cx="6811125" cy="3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907" y="1948342"/>
            <a:ext cx="4319206" cy="107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900" y="3601150"/>
            <a:ext cx="4258699" cy="4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24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리뷰 삭제 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041" name="Google Shape;1041;p124"/>
          <p:cNvSpPr txBox="1"/>
          <p:nvPr/>
        </p:nvSpPr>
        <p:spPr>
          <a:xfrm>
            <a:off x="2161425" y="4069850"/>
            <a:ext cx="5223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</a:rPr>
              <a:t>commentDelete를 호출하여 해당 cnum에 대해 delete문을 실행</a:t>
            </a:r>
            <a:endParaRPr/>
          </a:p>
        </p:txBody>
      </p:sp>
      <p:sp>
        <p:nvSpPr>
          <p:cNvPr id="1042" name="Google Shape;1042;p124"/>
          <p:cNvSpPr/>
          <p:nvPr/>
        </p:nvSpPr>
        <p:spPr>
          <a:xfrm>
            <a:off x="4356375" y="903325"/>
            <a:ext cx="3664800" cy="2217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24"/>
          <p:cNvSpPr/>
          <p:nvPr/>
        </p:nvSpPr>
        <p:spPr>
          <a:xfrm>
            <a:off x="2810337" y="1959038"/>
            <a:ext cx="23514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4" name="Google Shape;1044;p124"/>
          <p:cNvCxnSpPr>
            <a:stCxn id="1042" idx="2"/>
            <a:endCxn id="1043" idx="0"/>
          </p:cNvCxnSpPr>
          <p:nvPr/>
        </p:nvCxnSpPr>
        <p:spPr>
          <a:xfrm flipH="1">
            <a:off x="3986175" y="1125025"/>
            <a:ext cx="2202600" cy="834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5" name="Google Shape;1045;p124"/>
          <p:cNvSpPr/>
          <p:nvPr/>
        </p:nvSpPr>
        <p:spPr>
          <a:xfrm>
            <a:off x="2004987" y="2305250"/>
            <a:ext cx="23514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24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7" name="Google Shape;1047;p124"/>
          <p:cNvSpPr/>
          <p:nvPr/>
        </p:nvSpPr>
        <p:spPr>
          <a:xfrm>
            <a:off x="900000" y="1620669"/>
            <a:ext cx="21603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CommentController.java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8" name="Google Shape;1048;p124"/>
          <p:cNvSpPr/>
          <p:nvPr/>
        </p:nvSpPr>
        <p:spPr>
          <a:xfrm>
            <a:off x="900000" y="3285369"/>
            <a:ext cx="21603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CommentMapper.xml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49" name="Google Shape;1049;p124"/>
          <p:cNvCxnSpPr>
            <a:stCxn id="1045" idx="2"/>
            <a:endCxn id="1050" idx="0"/>
          </p:cNvCxnSpPr>
          <p:nvPr/>
        </p:nvCxnSpPr>
        <p:spPr>
          <a:xfrm flipH="1">
            <a:off x="3021087" y="2462150"/>
            <a:ext cx="159600" cy="1139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0" name="Google Shape;1050;p124"/>
          <p:cNvSpPr/>
          <p:nvPr/>
        </p:nvSpPr>
        <p:spPr>
          <a:xfrm>
            <a:off x="2497669" y="3601150"/>
            <a:ext cx="10467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9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25"/>
          <p:cNvSpPr/>
          <p:nvPr/>
        </p:nvSpPr>
        <p:spPr>
          <a:xfrm>
            <a:off x="1788650" y="4174550"/>
            <a:ext cx="5735700" cy="270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25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058" name="Google Shape;1058;p125"/>
          <p:cNvSpPr txBox="1"/>
          <p:nvPr/>
        </p:nvSpPr>
        <p:spPr>
          <a:xfrm>
            <a:off x="2446500" y="4652550"/>
            <a:ext cx="42510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리뷰목록에 해당 정보가 삭제된것을 확인할 수 있다</a:t>
            </a:r>
            <a:endParaRPr/>
          </a:p>
        </p:txBody>
      </p:sp>
      <p:sp>
        <p:nvSpPr>
          <p:cNvPr id="1059" name="Google Shape;1059;p125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6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추가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065" name="Google Shape;106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9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26"/>
          <p:cNvSpPr/>
          <p:nvPr/>
        </p:nvSpPr>
        <p:spPr>
          <a:xfrm>
            <a:off x="4338150" y="1159325"/>
            <a:ext cx="644700" cy="2370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26"/>
          <p:cNvSpPr/>
          <p:nvPr/>
        </p:nvSpPr>
        <p:spPr>
          <a:xfrm>
            <a:off x="3616525" y="2261358"/>
            <a:ext cx="3495900" cy="187800"/>
          </a:xfrm>
          <a:prstGeom prst="rect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26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9" name="Google Shape;1069;p126"/>
          <p:cNvSpPr txBox="1"/>
          <p:nvPr/>
        </p:nvSpPr>
        <p:spPr>
          <a:xfrm>
            <a:off x="3610355" y="4690800"/>
            <a:ext cx="5697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카페수정 -&gt;상품 추가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27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추가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075" name="Google Shape;107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27"/>
          <p:cNvSpPr txBox="1"/>
          <p:nvPr/>
        </p:nvSpPr>
        <p:spPr>
          <a:xfrm>
            <a:off x="3353175" y="4639025"/>
            <a:ext cx="2571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카페에 있는 메뉴목록</a:t>
            </a:r>
            <a:endParaRPr/>
          </a:p>
        </p:txBody>
      </p:sp>
      <p:sp>
        <p:nvSpPr>
          <p:cNvPr id="1077" name="Google Shape;1077;p127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ItemRegister</a:t>
            </a:r>
            <a:r>
              <a:rPr lang="ko">
                <a:solidFill>
                  <a:schemeClr val="dk1"/>
                </a:solidFill>
              </a:rPr>
              <a:t>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083" name="Google Shape;108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63" y="2372400"/>
            <a:ext cx="5974375" cy="11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175" y="4119450"/>
            <a:ext cx="7600049" cy="6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8"/>
          <p:cNvSpPr txBox="1"/>
          <p:nvPr/>
        </p:nvSpPr>
        <p:spPr>
          <a:xfrm>
            <a:off x="900000" y="1991225"/>
            <a:ext cx="13848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Controller.java</a:t>
            </a:r>
            <a:endParaRPr/>
          </a:p>
        </p:txBody>
      </p:sp>
      <p:sp>
        <p:nvSpPr>
          <p:cNvPr id="1086" name="Google Shape;1086;p128"/>
          <p:cNvSpPr txBox="1"/>
          <p:nvPr/>
        </p:nvSpPr>
        <p:spPr>
          <a:xfrm>
            <a:off x="918175" y="3624263"/>
            <a:ext cx="19347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ProductMapper.java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7" name="Google Shape;1087;p128"/>
          <p:cNvSpPr/>
          <p:nvPr/>
        </p:nvSpPr>
        <p:spPr>
          <a:xfrm>
            <a:off x="2549550" y="2511600"/>
            <a:ext cx="1820100" cy="168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28"/>
          <p:cNvSpPr/>
          <p:nvPr/>
        </p:nvSpPr>
        <p:spPr>
          <a:xfrm>
            <a:off x="1897575" y="4212275"/>
            <a:ext cx="1820100" cy="168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9" name="Google Shape;1089;p128"/>
          <p:cNvCxnSpPr/>
          <p:nvPr/>
        </p:nvCxnSpPr>
        <p:spPr>
          <a:xfrm>
            <a:off x="4647925" y="2993850"/>
            <a:ext cx="1661700" cy="0"/>
          </a:xfrm>
          <a:prstGeom prst="straightConnector1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28"/>
          <p:cNvCxnSpPr/>
          <p:nvPr/>
        </p:nvCxnSpPr>
        <p:spPr>
          <a:xfrm>
            <a:off x="2434938" y="1480916"/>
            <a:ext cx="1934700" cy="6000"/>
          </a:xfrm>
          <a:prstGeom prst="straightConnector1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28"/>
          <p:cNvCxnSpPr/>
          <p:nvPr/>
        </p:nvCxnSpPr>
        <p:spPr>
          <a:xfrm flipH="1">
            <a:off x="2904000" y="1464000"/>
            <a:ext cx="588000" cy="1020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28"/>
          <p:cNvCxnSpPr>
            <a:endCxn id="1088" idx="3"/>
          </p:cNvCxnSpPr>
          <p:nvPr/>
        </p:nvCxnSpPr>
        <p:spPr>
          <a:xfrm flipH="1">
            <a:off x="3717675" y="3024125"/>
            <a:ext cx="1574400" cy="127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128"/>
          <p:cNvSpPr/>
          <p:nvPr/>
        </p:nvSpPr>
        <p:spPr>
          <a:xfrm>
            <a:off x="900000" y="539988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ItemRegister.jsp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4" name="Google Shape;1094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00" y="1126929"/>
            <a:ext cx="7276832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29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101" name="Google Shape;1101;p129"/>
          <p:cNvSpPr/>
          <p:nvPr/>
        </p:nvSpPr>
        <p:spPr>
          <a:xfrm>
            <a:off x="4359925" y="4229800"/>
            <a:ext cx="681900" cy="427800"/>
          </a:xfrm>
          <a:prstGeom prst="rect">
            <a:avLst/>
          </a:prstGeom>
          <a:noFill/>
          <a:ln cap="flat" cmpd="sng" w="3810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30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등록 확인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107" name="Google Shape;110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30"/>
          <p:cNvSpPr/>
          <p:nvPr/>
        </p:nvSpPr>
        <p:spPr>
          <a:xfrm>
            <a:off x="3425650" y="926400"/>
            <a:ext cx="2653500" cy="789600"/>
          </a:xfrm>
          <a:prstGeom prst="rect">
            <a:avLst/>
          </a:prstGeom>
          <a:noFill/>
          <a:ln cap="flat" cmpd="sng" w="3810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31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등록 확인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115" name="Google Shape;1115;p131"/>
          <p:cNvSpPr/>
          <p:nvPr/>
        </p:nvSpPr>
        <p:spPr>
          <a:xfrm>
            <a:off x="1417525" y="1811925"/>
            <a:ext cx="6468900" cy="2274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31"/>
          <p:cNvSpPr txBox="1"/>
          <p:nvPr/>
        </p:nvSpPr>
        <p:spPr>
          <a:xfrm>
            <a:off x="3548950" y="4560125"/>
            <a:ext cx="19155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메뉴목록에 추가 됨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2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122" name="Google Shape;112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88" y="4000288"/>
            <a:ext cx="77666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000" y="1930062"/>
            <a:ext cx="7868024" cy="1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188" y="902288"/>
            <a:ext cx="4617075" cy="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32"/>
          <p:cNvSpPr txBox="1"/>
          <p:nvPr/>
        </p:nvSpPr>
        <p:spPr>
          <a:xfrm>
            <a:off x="907197" y="1719550"/>
            <a:ext cx="13254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Controller.java</a:t>
            </a:r>
            <a:endParaRPr/>
          </a:p>
        </p:txBody>
      </p:sp>
      <p:sp>
        <p:nvSpPr>
          <p:cNvPr id="1126" name="Google Shape;1126;p132"/>
          <p:cNvSpPr txBox="1"/>
          <p:nvPr/>
        </p:nvSpPr>
        <p:spPr>
          <a:xfrm>
            <a:off x="900000" y="3535100"/>
            <a:ext cx="18753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ProductMapper.java</a:t>
            </a:r>
            <a:endParaRPr/>
          </a:p>
        </p:txBody>
      </p:sp>
      <p:cxnSp>
        <p:nvCxnSpPr>
          <p:cNvPr id="1127" name="Google Shape;1127;p132"/>
          <p:cNvCxnSpPr/>
          <p:nvPr/>
        </p:nvCxnSpPr>
        <p:spPr>
          <a:xfrm>
            <a:off x="1656000" y="4247425"/>
            <a:ext cx="1424400" cy="0"/>
          </a:xfrm>
          <a:prstGeom prst="straightConnector1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2"/>
          <p:cNvCxnSpPr/>
          <p:nvPr/>
        </p:nvCxnSpPr>
        <p:spPr>
          <a:xfrm>
            <a:off x="2666900" y="2411038"/>
            <a:ext cx="1661700" cy="0"/>
          </a:xfrm>
          <a:prstGeom prst="straightConnector1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132"/>
          <p:cNvSpPr/>
          <p:nvPr/>
        </p:nvSpPr>
        <p:spPr>
          <a:xfrm>
            <a:off x="1656000" y="1245225"/>
            <a:ext cx="1716900" cy="2274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32"/>
          <p:cNvSpPr/>
          <p:nvPr/>
        </p:nvSpPr>
        <p:spPr>
          <a:xfrm>
            <a:off x="2400600" y="2963088"/>
            <a:ext cx="1875300" cy="2274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1" name="Google Shape;1131;p132"/>
          <p:cNvCxnSpPr>
            <a:stCxn id="1129" idx="2"/>
          </p:cNvCxnSpPr>
          <p:nvPr/>
        </p:nvCxnSpPr>
        <p:spPr>
          <a:xfrm>
            <a:off x="2514450" y="1472625"/>
            <a:ext cx="365400" cy="9753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32"/>
          <p:cNvCxnSpPr>
            <a:stCxn id="1130" idx="2"/>
          </p:cNvCxnSpPr>
          <p:nvPr/>
        </p:nvCxnSpPr>
        <p:spPr>
          <a:xfrm flipH="1">
            <a:off x="2843850" y="3190488"/>
            <a:ext cx="494400" cy="8895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3" name="Google Shape;1133;p132"/>
          <p:cNvSpPr txBox="1"/>
          <p:nvPr/>
        </p:nvSpPr>
        <p:spPr>
          <a:xfrm>
            <a:off x="3190713" y="4680950"/>
            <a:ext cx="3000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r>
              <a:rPr lang="ko">
                <a:solidFill>
                  <a:schemeClr val="dk1"/>
                </a:solidFill>
              </a:rPr>
              <a:t>Product 제품 등록</a:t>
            </a:r>
            <a:endParaRPr/>
          </a:p>
        </p:txBody>
      </p:sp>
      <p:sp>
        <p:nvSpPr>
          <p:cNvPr id="1134" name="Google Shape;1134;p132"/>
          <p:cNvSpPr txBox="1"/>
          <p:nvPr/>
        </p:nvSpPr>
        <p:spPr>
          <a:xfrm>
            <a:off x="899997" y="542300"/>
            <a:ext cx="16074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ItemRegister.jsp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3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140" name="Google Shape;114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148" y="838862"/>
            <a:ext cx="6001700" cy="364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133"/>
          <p:cNvCxnSpPr/>
          <p:nvPr/>
        </p:nvCxnSpPr>
        <p:spPr>
          <a:xfrm>
            <a:off x="2096975" y="1177075"/>
            <a:ext cx="1335300" cy="9900"/>
          </a:xfrm>
          <a:prstGeom prst="straightConnector1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133"/>
          <p:cNvSpPr/>
          <p:nvPr/>
        </p:nvSpPr>
        <p:spPr>
          <a:xfrm>
            <a:off x="2156325" y="3165225"/>
            <a:ext cx="3254400" cy="445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33"/>
          <p:cNvSpPr txBox="1"/>
          <p:nvPr/>
        </p:nvSpPr>
        <p:spPr>
          <a:xfrm>
            <a:off x="3432275" y="4658825"/>
            <a:ext cx="1839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 / 삭제 메세지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134"/>
          <p:cNvGrpSpPr/>
          <p:nvPr/>
        </p:nvGrpSpPr>
        <p:grpSpPr>
          <a:xfrm>
            <a:off x="1382400" y="842400"/>
            <a:ext cx="6620411" cy="3848218"/>
            <a:chOff x="840750" y="481675"/>
            <a:chExt cx="7668725" cy="4377950"/>
          </a:xfrm>
        </p:grpSpPr>
        <p:grpSp>
          <p:nvGrpSpPr>
            <p:cNvPr id="1149" name="Google Shape;1149;p134"/>
            <p:cNvGrpSpPr/>
            <p:nvPr/>
          </p:nvGrpSpPr>
          <p:grpSpPr>
            <a:xfrm>
              <a:off x="840750" y="481675"/>
              <a:ext cx="7668725" cy="4377950"/>
              <a:chOff x="840750" y="481675"/>
              <a:chExt cx="7668725" cy="4377950"/>
            </a:xfrm>
          </p:grpSpPr>
          <p:pic>
            <p:nvPicPr>
              <p:cNvPr id="1150" name="Google Shape;1150;p1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40750" y="481675"/>
                <a:ext cx="7668725" cy="43779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51" name="Google Shape;1151;p134"/>
              <p:cNvCxnSpPr>
                <a:stCxn id="1152" idx="2"/>
              </p:cNvCxnSpPr>
              <p:nvPr/>
            </p:nvCxnSpPr>
            <p:spPr>
              <a:xfrm>
                <a:off x="5915000" y="1376813"/>
                <a:ext cx="1407300" cy="95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8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53" name="Google Shape;1153;p134"/>
            <p:cNvSpPr/>
            <p:nvPr/>
          </p:nvSpPr>
          <p:spPr>
            <a:xfrm>
              <a:off x="1958466" y="2247382"/>
              <a:ext cx="6043500" cy="227400"/>
            </a:xfrm>
            <a:prstGeom prst="rect">
              <a:avLst/>
            </a:prstGeom>
            <a:noFill/>
            <a:ln cap="flat" cmpd="sng" w="285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34"/>
            <p:cNvSpPr/>
            <p:nvPr/>
          </p:nvSpPr>
          <p:spPr>
            <a:xfrm>
              <a:off x="5608400" y="1099913"/>
              <a:ext cx="613200" cy="276900"/>
            </a:xfrm>
            <a:prstGeom prst="rect">
              <a:avLst/>
            </a:prstGeom>
            <a:noFill/>
            <a:ln cap="flat" cmpd="sng" w="285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134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삭제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37" y="805875"/>
            <a:ext cx="8376926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35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메뉴 삭제 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6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166" name="Google Shape;116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475" y="2005888"/>
            <a:ext cx="7004050" cy="12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000" y="3899413"/>
            <a:ext cx="65246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038" y="973275"/>
            <a:ext cx="701992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36"/>
          <p:cNvSpPr/>
          <p:nvPr/>
        </p:nvSpPr>
        <p:spPr>
          <a:xfrm>
            <a:off x="1452001" y="973275"/>
            <a:ext cx="2568600" cy="2274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36"/>
          <p:cNvSpPr/>
          <p:nvPr/>
        </p:nvSpPr>
        <p:spPr>
          <a:xfrm>
            <a:off x="2447350" y="2748313"/>
            <a:ext cx="2251200" cy="1626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1" name="Google Shape;1171;p136"/>
          <p:cNvCxnSpPr/>
          <p:nvPr/>
        </p:nvCxnSpPr>
        <p:spPr>
          <a:xfrm flipH="1" rot="10800000">
            <a:off x="3101800" y="2387363"/>
            <a:ext cx="1246200" cy="19800"/>
          </a:xfrm>
          <a:prstGeom prst="straightConnector1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136"/>
          <p:cNvCxnSpPr/>
          <p:nvPr/>
        </p:nvCxnSpPr>
        <p:spPr>
          <a:xfrm>
            <a:off x="1977125" y="4095525"/>
            <a:ext cx="1260000" cy="13800"/>
          </a:xfrm>
          <a:prstGeom prst="straightConnector1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3" name="Google Shape;1173;p136"/>
          <p:cNvCxnSpPr/>
          <p:nvPr/>
        </p:nvCxnSpPr>
        <p:spPr>
          <a:xfrm>
            <a:off x="3600450" y="1157300"/>
            <a:ext cx="359700" cy="10986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136"/>
          <p:cNvCxnSpPr/>
          <p:nvPr/>
        </p:nvCxnSpPr>
        <p:spPr>
          <a:xfrm flipH="1">
            <a:off x="3168000" y="2940000"/>
            <a:ext cx="972000" cy="1116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136"/>
          <p:cNvSpPr txBox="1"/>
          <p:nvPr/>
        </p:nvSpPr>
        <p:spPr>
          <a:xfrm>
            <a:off x="900008" y="1571275"/>
            <a:ext cx="13452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Controller.java</a:t>
            </a:r>
            <a:endParaRPr/>
          </a:p>
        </p:txBody>
      </p:sp>
      <p:sp>
        <p:nvSpPr>
          <p:cNvPr id="1176" name="Google Shape;1176;p136"/>
          <p:cNvSpPr txBox="1"/>
          <p:nvPr/>
        </p:nvSpPr>
        <p:spPr>
          <a:xfrm>
            <a:off x="899999" y="3258550"/>
            <a:ext cx="18795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ProductMapper.java</a:t>
            </a:r>
            <a:endParaRPr/>
          </a:p>
        </p:txBody>
      </p:sp>
      <p:sp>
        <p:nvSpPr>
          <p:cNvPr id="1177" name="Google Shape;1177;p136"/>
          <p:cNvSpPr txBox="1"/>
          <p:nvPr/>
        </p:nvSpPr>
        <p:spPr>
          <a:xfrm>
            <a:off x="900009" y="539988"/>
            <a:ext cx="1572600" cy="3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ItemRegister.jsp</a:t>
            </a:r>
            <a:endParaRPr/>
          </a:p>
        </p:txBody>
      </p:sp>
      <p:sp>
        <p:nvSpPr>
          <p:cNvPr id="1178" name="Google Shape;1178;p136"/>
          <p:cNvSpPr txBox="1"/>
          <p:nvPr/>
        </p:nvSpPr>
        <p:spPr>
          <a:xfrm>
            <a:off x="2868500" y="45504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&lt;Product의 제품 코드 삭제&gt;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37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13. 프로젝트 시연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184" name="Google Shape;1184;p137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5" name="Google Shape;1185;p137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214412" y="950525"/>
            <a:ext cx="3293350" cy="3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344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344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3141250" y="246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화면설계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Use Case Diagram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스토리보드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ERD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명세서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Class Diagram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패키지 구조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역할분담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팀 규칙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일정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사용한 기술 및 툴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기능설명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찬영 &amp; 혜진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보형 &amp; 건호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송현 &amp; 유진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AutoNum type="arabicPeriod"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시연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1" y="0"/>
            <a:ext cx="2861400" cy="51435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217603" y="246218"/>
            <a:ext cx="14343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sz="2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9" name="Google Shape;109;p26"/>
          <p:cNvCxnSpPr/>
          <p:nvPr/>
        </p:nvCxnSpPr>
        <p:spPr>
          <a:xfrm>
            <a:off x="2561850" y="1"/>
            <a:ext cx="19800" cy="518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26"/>
          <p:cNvPicPr preferRelativeResize="0"/>
          <p:nvPr/>
        </p:nvPicPr>
        <p:blipFill rotWithShape="1">
          <a:blip r:embed="rId3">
            <a:alphaModFix amt="22000"/>
          </a:blip>
          <a:srcRect b="9001" l="7737" r="3837" t="17819"/>
          <a:stretch/>
        </p:blipFill>
        <p:spPr>
          <a:xfrm>
            <a:off x="6421075" y="3246225"/>
            <a:ext cx="2587600" cy="1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04450"/>
            <a:ext cx="7740000" cy="4352828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4</a:t>
            </a:r>
            <a:r>
              <a:rPr b="1" lang="ko" sz="3000">
                <a:solidFill>
                  <a:srgbClr val="FFFFFF"/>
                </a:solidFill>
              </a:rPr>
              <a:t>. ERD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4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-651700" y="690664"/>
            <a:ext cx="3830700" cy="38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4</a:t>
            </a:r>
            <a:r>
              <a:rPr lang="ko" sz="1700">
                <a:solidFill>
                  <a:srgbClr val="FFFFFF"/>
                </a:solidFill>
              </a:rPr>
              <a:t>. ERD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5" y="385725"/>
            <a:ext cx="7085300" cy="46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5</a:t>
            </a:r>
            <a:r>
              <a:rPr b="1" lang="ko" sz="3000">
                <a:solidFill>
                  <a:srgbClr val="FFFFFF"/>
                </a:solidFill>
              </a:rPr>
              <a:t>. 테이블 명세서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47" name="Google Shape;247;p48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4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21325" y="899750"/>
            <a:ext cx="3412550" cy="34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5. 테이블 명세서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175" y="433000"/>
            <a:ext cx="4747650" cy="46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6</a:t>
            </a:r>
            <a:r>
              <a:rPr b="1" lang="ko" sz="3000">
                <a:solidFill>
                  <a:srgbClr val="FFFFFF"/>
                </a:solidFill>
              </a:rPr>
              <a:t>. Class Diagram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60" name="Google Shape;260;p50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443125" y="796488"/>
            <a:ext cx="3512525" cy="35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/>
          <p:nvPr/>
        </p:nvSpPr>
        <p:spPr>
          <a:xfrm>
            <a:off x="38776" y="39102"/>
            <a:ext cx="1530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1"/>
          <p:cNvSpPr/>
          <p:nvPr/>
        </p:nvSpPr>
        <p:spPr>
          <a:xfrm>
            <a:off x="-9891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FFFFFF"/>
                </a:solidFill>
              </a:rPr>
              <a:t>6. Class Diagram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68" name="Google Shape;2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540000"/>
            <a:ext cx="7716624" cy="45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7</a:t>
            </a:r>
            <a:r>
              <a:rPr b="1" lang="ko" sz="3000">
                <a:solidFill>
                  <a:srgbClr val="FFFFFF"/>
                </a:solidFill>
              </a:rPr>
              <a:t>. 프로젝트 패키지 구조 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74" name="Google Shape;274;p52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52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-207132" y="859688"/>
            <a:ext cx="3386125" cy="33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/>
        </p:nvSpPr>
        <p:spPr>
          <a:xfrm>
            <a:off x="283000" y="275925"/>
            <a:ext cx="2507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53"/>
          <p:cNvGrpSpPr/>
          <p:nvPr/>
        </p:nvGrpSpPr>
        <p:grpSpPr>
          <a:xfrm>
            <a:off x="6038420" y="1037151"/>
            <a:ext cx="2800280" cy="3021544"/>
            <a:chOff x="6038420" y="1037151"/>
            <a:chExt cx="2800280" cy="3021544"/>
          </a:xfrm>
        </p:grpSpPr>
        <p:pic>
          <p:nvPicPr>
            <p:cNvPr id="282" name="Google Shape;28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8420" y="1084813"/>
              <a:ext cx="2800280" cy="2973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53"/>
            <p:cNvSpPr/>
            <p:nvPr/>
          </p:nvSpPr>
          <p:spPr>
            <a:xfrm>
              <a:off x="6510325" y="1037151"/>
              <a:ext cx="621900" cy="187500"/>
            </a:xfrm>
            <a:prstGeom prst="rect">
              <a:avLst/>
            </a:pr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3"/>
            <p:cNvSpPr/>
            <p:nvPr/>
          </p:nvSpPr>
          <p:spPr>
            <a:xfrm>
              <a:off x="6439375" y="2608024"/>
              <a:ext cx="763800" cy="187500"/>
            </a:xfrm>
            <a:prstGeom prst="rect">
              <a:avLst/>
            </a:pr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53"/>
          <p:cNvGrpSpPr/>
          <p:nvPr/>
        </p:nvGrpSpPr>
        <p:grpSpPr>
          <a:xfrm>
            <a:off x="2940075" y="567109"/>
            <a:ext cx="2800275" cy="4410016"/>
            <a:chOff x="2940075" y="567109"/>
            <a:chExt cx="2800275" cy="4410016"/>
          </a:xfrm>
        </p:grpSpPr>
        <p:pic>
          <p:nvPicPr>
            <p:cNvPr id="286" name="Google Shape;28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0075" y="600787"/>
              <a:ext cx="2800275" cy="4376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53"/>
            <p:cNvSpPr/>
            <p:nvPr/>
          </p:nvSpPr>
          <p:spPr>
            <a:xfrm>
              <a:off x="3269400" y="567109"/>
              <a:ext cx="874500" cy="187500"/>
            </a:xfrm>
            <a:prstGeom prst="rect">
              <a:avLst/>
            </a:pr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3"/>
            <p:cNvSpPr/>
            <p:nvPr/>
          </p:nvSpPr>
          <p:spPr>
            <a:xfrm>
              <a:off x="3380100" y="2107725"/>
              <a:ext cx="763800" cy="187500"/>
            </a:xfrm>
            <a:prstGeom prst="rect">
              <a:avLst/>
            </a:pr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53"/>
          <p:cNvGrpSpPr/>
          <p:nvPr/>
        </p:nvGrpSpPr>
        <p:grpSpPr>
          <a:xfrm>
            <a:off x="221475" y="962950"/>
            <a:ext cx="2718600" cy="3692875"/>
            <a:chOff x="221475" y="962950"/>
            <a:chExt cx="2718600" cy="3692875"/>
          </a:xfrm>
        </p:grpSpPr>
        <p:pic>
          <p:nvPicPr>
            <p:cNvPr id="290" name="Google Shape;29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475" y="962950"/>
              <a:ext cx="2718600" cy="369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53"/>
            <p:cNvSpPr/>
            <p:nvPr/>
          </p:nvSpPr>
          <p:spPr>
            <a:xfrm>
              <a:off x="878169" y="2099293"/>
              <a:ext cx="621900" cy="187500"/>
            </a:xfrm>
            <a:prstGeom prst="rect">
              <a:avLst/>
            </a:prstGeom>
            <a:noFill/>
            <a:ln cap="flat" cmpd="sng" w="952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5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7. 프로젝트 패키지 구조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4028309" y="1772472"/>
            <a:ext cx="22134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1. 화면설계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-1708875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7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8</a:t>
            </a:r>
            <a:r>
              <a:rPr b="1" lang="ko" sz="3000">
                <a:solidFill>
                  <a:srgbClr val="FFFFFF"/>
                </a:solidFill>
              </a:rPr>
              <a:t>. 역할분담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298" name="Google Shape;298;p54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5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02147" y="931175"/>
            <a:ext cx="3281149" cy="32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/>
          <p:nvPr/>
        </p:nvSpPr>
        <p:spPr>
          <a:xfrm>
            <a:off x="722075" y="1784913"/>
            <a:ext cx="1968300" cy="1889400"/>
          </a:xfrm>
          <a:prstGeom prst="rect">
            <a:avLst/>
          </a:prstGeom>
          <a:noFill/>
          <a:ln cap="flat" cmpd="sng" w="28575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5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8. 역할분담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306" name="Google Shape;306;p5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781600" y="1839000"/>
            <a:ext cx="1861576" cy="178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55"/>
          <p:cNvGrpSpPr/>
          <p:nvPr/>
        </p:nvGrpSpPr>
        <p:grpSpPr>
          <a:xfrm>
            <a:off x="3515433" y="1365000"/>
            <a:ext cx="4834167" cy="3032300"/>
            <a:chOff x="3515433" y="1365000"/>
            <a:chExt cx="4834167" cy="3032300"/>
          </a:xfrm>
        </p:grpSpPr>
        <p:sp>
          <p:nvSpPr>
            <p:cNvPr id="308" name="Google Shape;308;p55"/>
            <p:cNvSpPr txBox="1"/>
            <p:nvPr/>
          </p:nvSpPr>
          <p:spPr>
            <a:xfrm>
              <a:off x="3643500" y="1397300"/>
              <a:ext cx="47061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</a:rPr>
                <a:t>혜진 &amp; 찬영</a:t>
              </a:r>
              <a:r>
                <a:rPr lang="ko">
                  <a:solidFill>
                    <a:schemeClr val="dk1"/>
                  </a:solidFill>
                </a:rPr>
                <a:t> : 로그인, 로그아웃, 지도, 매장검색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</a:rPr>
                <a:t>보형 &amp; 건호</a:t>
              </a:r>
              <a:r>
                <a:rPr lang="ko">
                  <a:solidFill>
                    <a:schemeClr val="dk1"/>
                  </a:solidFill>
                </a:rPr>
                <a:t> :  마이페이지(매장즐겨찾기,결제,매장후기)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</a:rPr>
                <a:t>유진 &amp; 송현</a:t>
              </a:r>
              <a:r>
                <a:rPr lang="ko">
                  <a:solidFill>
                    <a:schemeClr val="dk1"/>
                  </a:solidFill>
                </a:rPr>
                <a:t> : 관리자페이지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55"/>
            <p:cNvSpPr/>
            <p:nvPr/>
          </p:nvSpPr>
          <p:spPr>
            <a:xfrm>
              <a:off x="3521310" y="1365000"/>
              <a:ext cx="4641000" cy="4848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5"/>
            <p:cNvSpPr/>
            <p:nvPr/>
          </p:nvSpPr>
          <p:spPr>
            <a:xfrm>
              <a:off x="3515433" y="2397750"/>
              <a:ext cx="4706100" cy="4848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5"/>
            <p:cNvSpPr/>
            <p:nvPr/>
          </p:nvSpPr>
          <p:spPr>
            <a:xfrm>
              <a:off x="3515433" y="3470042"/>
              <a:ext cx="4706100" cy="484800"/>
            </a:xfrm>
            <a:prstGeom prst="frame">
              <a:avLst>
                <a:gd fmla="val 1250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9</a:t>
            </a:r>
            <a:r>
              <a:rPr b="1" lang="ko" sz="3000">
                <a:solidFill>
                  <a:srgbClr val="FFFFFF"/>
                </a:solidFill>
              </a:rPr>
              <a:t>. 팀 규칙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317" name="Google Shape;317;p56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" name="Google Shape;318;p5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963250"/>
            <a:ext cx="3179000" cy="31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468500" y="482575"/>
            <a:ext cx="3829800" cy="4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▼ </a:t>
            </a:r>
            <a:r>
              <a:rPr b="1" lang="ko">
                <a:solidFill>
                  <a:schemeClr val="dk1"/>
                </a:solidFill>
              </a:rPr>
              <a:t>DTO 클래스 이름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    </a:t>
            </a:r>
            <a:r>
              <a:rPr lang="ko" sz="1300"/>
              <a:t>● table이름.java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▼ </a:t>
            </a:r>
            <a:r>
              <a:rPr b="1" lang="ko">
                <a:solidFill>
                  <a:schemeClr val="dk1"/>
                </a:solidFill>
              </a:rPr>
              <a:t>Controller 클래스 이름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</a:t>
            </a:r>
            <a:r>
              <a:rPr lang="ko" sz="1300">
                <a:solidFill>
                  <a:schemeClr val="dk1"/>
                </a:solidFill>
              </a:rPr>
              <a:t>● </a:t>
            </a:r>
            <a:r>
              <a:rPr lang="ko" sz="1300">
                <a:solidFill>
                  <a:schemeClr val="dk1"/>
                </a:solidFill>
              </a:rPr>
              <a:t>table이름Controller.java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▼ </a:t>
            </a:r>
            <a:r>
              <a:rPr b="1" lang="ko">
                <a:solidFill>
                  <a:schemeClr val="dk1"/>
                </a:solidFill>
              </a:rPr>
              <a:t>DAO 인터페이스 이름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● </a:t>
            </a:r>
            <a:r>
              <a:rPr lang="ko" sz="1300">
                <a:solidFill>
                  <a:schemeClr val="dk1"/>
                </a:solidFill>
              </a:rPr>
              <a:t>table이름Mapper.java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</a:rPr>
              <a:t>▼ </a:t>
            </a:r>
            <a:r>
              <a:rPr b="1" lang="ko">
                <a:solidFill>
                  <a:schemeClr val="dk1"/>
                </a:solidFill>
              </a:rPr>
              <a:t>Service 인터페이스 이름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● </a:t>
            </a:r>
            <a:r>
              <a:rPr lang="ko" sz="1300">
                <a:solidFill>
                  <a:schemeClr val="dk1"/>
                </a:solidFill>
              </a:rPr>
              <a:t>기능Service.java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▼ 인터페이스 implements클래스 이름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● </a:t>
            </a:r>
            <a:r>
              <a:rPr lang="ko" sz="1300">
                <a:solidFill>
                  <a:schemeClr val="dk1"/>
                </a:solidFill>
              </a:rPr>
              <a:t>인터페이스 이름 Impl.java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24" name="Google Shape;324;p57"/>
          <p:cNvSpPr txBox="1"/>
          <p:nvPr/>
        </p:nvSpPr>
        <p:spPr>
          <a:xfrm>
            <a:off x="4737425" y="885100"/>
            <a:ext cx="37692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▼ XML이름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● xml에 묶어 놓은 기능 -context.xml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● mybatis mapper이름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▼</a:t>
            </a:r>
            <a:r>
              <a:rPr b="1" lang="ko" sz="1500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jsp 이름</a:t>
            </a:r>
            <a:r>
              <a:rPr lang="ko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● 페이지대표하는 기능 이름.jsp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  (index.jsp)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▼</a:t>
            </a:r>
            <a:r>
              <a:rPr b="1" lang="ko" sz="1500">
                <a:solidFill>
                  <a:schemeClr val="dk1"/>
                </a:solidFill>
              </a:rPr>
              <a:t> </a:t>
            </a:r>
            <a:r>
              <a:rPr b="1" lang="ko">
                <a:solidFill>
                  <a:schemeClr val="dk1"/>
                </a:solidFill>
              </a:rPr>
              <a:t>css, </a:t>
            </a:r>
            <a:r>
              <a:rPr b="1" lang="ko">
                <a:solidFill>
                  <a:schemeClr val="dk1"/>
                </a:solidFill>
              </a:rPr>
              <a:t>js이름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● style</a:t>
            </a:r>
            <a:r>
              <a:rPr lang="ko" sz="1300">
                <a:solidFill>
                  <a:schemeClr val="dk1"/>
                </a:solidFill>
              </a:rPr>
              <a:t>페이지 이름.css/ 페이지 이름_기능.js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  (login.css // login_check.js)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25" name="Google Shape;325;p57"/>
          <p:cNvSpPr txBox="1"/>
          <p:nvPr/>
        </p:nvSpPr>
        <p:spPr>
          <a:xfrm>
            <a:off x="5988275" y="355000"/>
            <a:ext cx="3000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◉ 모든 명명규칙은 Camel Case 사용 </a:t>
            </a:r>
            <a:endParaRPr sz="800"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57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9. 팀 규칙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/>
        </p:nvSpPr>
        <p:spPr>
          <a:xfrm>
            <a:off x="4325800" y="923375"/>
            <a:ext cx="3168300" cy="3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라이브러리 버전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JDK : 1.8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Spring Framework : 3.1.1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Mybatis : 3.4.6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MyBatis-Spring : 1.3.2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MySQL-Connector-Java : 8.0.19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dbcp : 2.7.4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Lombok : 1.18.8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jquery : 3.4.1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cglib : 2.2.2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ko" sz="1300">
                <a:solidFill>
                  <a:schemeClr val="dk1"/>
                </a:solidFill>
              </a:rPr>
              <a:t>툴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STS : 3.9.11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MySQL WorkBench : 8.0.19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32" name="Google Shape;332;p58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9. 팀 규칙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333" name="Google Shape;333;p58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7342525" y="3253125"/>
            <a:ext cx="1650275" cy="17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825" y="1708404"/>
            <a:ext cx="2513350" cy="17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10</a:t>
            </a:r>
            <a:r>
              <a:rPr b="1" lang="ko" sz="3000">
                <a:solidFill>
                  <a:srgbClr val="FFFFFF"/>
                </a:solidFill>
              </a:rPr>
              <a:t>. 프로젝트 일정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340" name="Google Shape;340;p59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5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221000" y="829325"/>
            <a:ext cx="3446875" cy="34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46;p60"/>
          <p:cNvGraphicFramePr/>
          <p:nvPr/>
        </p:nvGraphicFramePr>
        <p:xfrm>
          <a:off x="353925" y="995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{1AFC4C9D-3479-4F8C-BC51-DC6EDA708E57}</a:tableStyleId>
              </a:tblPr>
              <a:tblGrid>
                <a:gridCol w="1024125"/>
                <a:gridCol w="2345050"/>
                <a:gridCol w="4916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회의 내용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9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3.25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의견 나누기 / 버전 규칙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채식당(비건) 찾아주는 사이트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기프티콘 거래 사이트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지하철 버스 정류장 근처 화장실 검색 사이트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숙소 예약 웹사이트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ko">
                          <a:solidFill>
                            <a:srgbClr val="FF9800"/>
                          </a:solidFill>
                        </a:rPr>
                        <a:t>학원 근처 24시간 카페 검색 사이트</a:t>
                      </a:r>
                      <a:endParaRPr b="1">
                        <a:solidFill>
                          <a:srgbClr val="FF98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181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3.26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아이디어 선정 / 역할 분담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⭗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구현 기능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로그인 / 로그아웃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매장즐겨찾기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매장후기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관리자페이지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7" name="Google Shape;347;p60"/>
          <p:cNvSpPr txBox="1"/>
          <p:nvPr/>
        </p:nvSpPr>
        <p:spPr>
          <a:xfrm>
            <a:off x="5889375" y="386025"/>
            <a:ext cx="300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회의시간 </a:t>
            </a:r>
            <a:r>
              <a:rPr lang="ko" sz="1300">
                <a:solidFill>
                  <a:schemeClr val="dk1"/>
                </a:solidFill>
              </a:rPr>
              <a:t>▾월~금 : 오후 5시-6시</a:t>
            </a:r>
            <a:endParaRPr/>
          </a:p>
        </p:txBody>
      </p:sp>
      <p:sp>
        <p:nvSpPr>
          <p:cNvPr id="348" name="Google Shape;348;p60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10. 프로젝트 일정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353925" y="386375"/>
            <a:ext cx="1057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설계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10. 프로젝트 일정</a:t>
            </a:r>
            <a:endParaRPr sz="1700">
              <a:solidFill>
                <a:srgbClr val="FFFFFF"/>
              </a:solidFill>
            </a:endParaRPr>
          </a:p>
        </p:txBody>
      </p:sp>
      <p:graphicFrame>
        <p:nvGraphicFramePr>
          <p:cNvPr id="355" name="Google Shape;355;p61"/>
          <p:cNvGraphicFramePr/>
          <p:nvPr/>
        </p:nvGraphicFramePr>
        <p:xfrm>
          <a:off x="353925" y="995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{1AFC4C9D-3479-4F8C-BC51-DC6EDA708E57}</a:tableStyleId>
              </a:tblPr>
              <a:tblGrid>
                <a:gridCol w="1024125"/>
                <a:gridCol w="2345050"/>
                <a:gridCol w="4916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회의 내용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3.27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스토리보드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Diagram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화면설계 (기능명세서 - ppt)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Use Case Diagram 작성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    (Tool -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Visual Paradigm Online : </a:t>
                      </a:r>
                      <a:r>
                        <a:rPr lang="ko" sz="1100" u="sng">
                          <a:solidFill>
                            <a:schemeClr val="accent5"/>
                          </a:solidFill>
                          <a:hlinkClick r:id="rId3"/>
                        </a:rPr>
                        <a:t>https://online.visual-paradigm.com/</a:t>
                      </a:r>
                      <a:r>
                        <a:rPr lang="ko" sz="1300">
                          <a:solidFill>
                            <a:schemeClr val="dk1"/>
                          </a:solidFill>
                        </a:rPr>
                        <a:t>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3.28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화면 설계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화면 프레임 설계 (google ppt로 작성)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3.29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ERD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테이블 명세서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ERD 작성 (Tool - MySQL workbench 8.0.19 사용)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▾ 테이블 명세서 작성 (Tool - MicroSoft Excel 2016)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56" name="Google Shape;356;p61"/>
          <p:cNvSpPr txBox="1"/>
          <p:nvPr/>
        </p:nvSpPr>
        <p:spPr>
          <a:xfrm>
            <a:off x="5889375" y="386025"/>
            <a:ext cx="300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회의시간 </a:t>
            </a:r>
            <a:r>
              <a:rPr lang="ko" sz="1300">
                <a:solidFill>
                  <a:schemeClr val="dk1"/>
                </a:solidFill>
              </a:rPr>
              <a:t>▾월~금 : 오후 5시-6시</a:t>
            </a:r>
            <a:endParaRPr/>
          </a:p>
        </p:txBody>
      </p:sp>
      <p:sp>
        <p:nvSpPr>
          <p:cNvPr id="357" name="Google Shape;357;p61"/>
          <p:cNvSpPr txBox="1"/>
          <p:nvPr/>
        </p:nvSpPr>
        <p:spPr>
          <a:xfrm>
            <a:off x="353925" y="386375"/>
            <a:ext cx="1057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설계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Google Shape;362;p62"/>
          <p:cNvGraphicFramePr/>
          <p:nvPr/>
        </p:nvGraphicFramePr>
        <p:xfrm>
          <a:off x="353925" y="995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{1AFC4C9D-3479-4F8C-BC51-DC6EDA708E57}</a:tableStyleId>
              </a:tblPr>
              <a:tblGrid>
                <a:gridCol w="1024125"/>
                <a:gridCol w="2345050"/>
                <a:gridCol w="4916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날짜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회의 내용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3.30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클래스 다이어그램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▾ 클래스 다이어그램 작성 (Tool - StarUML)</a:t>
                      </a:r>
                      <a:endParaRPr b="1">
                        <a:solidFill>
                          <a:srgbClr val="FF98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2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3.31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프레임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/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팀 규칙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▾ 기본적인 패키지와 샘플코드 작성 (sts-3.9.11)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▾ 명명규칙 / 회의시간 논의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63" name="Google Shape;363;p62"/>
          <p:cNvSpPr txBox="1"/>
          <p:nvPr/>
        </p:nvSpPr>
        <p:spPr>
          <a:xfrm>
            <a:off x="5889375" y="386025"/>
            <a:ext cx="300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회의시간 </a:t>
            </a:r>
            <a:r>
              <a:rPr lang="ko" sz="1300">
                <a:solidFill>
                  <a:schemeClr val="dk1"/>
                </a:solidFill>
              </a:rPr>
              <a:t>▾월~금 : 오후 5시-6시</a:t>
            </a:r>
            <a:endParaRPr/>
          </a:p>
        </p:txBody>
      </p:sp>
      <p:sp>
        <p:nvSpPr>
          <p:cNvPr id="364" name="Google Shape;364;p62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10. 프로젝트 일정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65" name="Google Shape;365;p62"/>
          <p:cNvSpPr txBox="1"/>
          <p:nvPr/>
        </p:nvSpPr>
        <p:spPr>
          <a:xfrm>
            <a:off x="353925" y="386375"/>
            <a:ext cx="1057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설계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3"/>
          <p:cNvSpPr txBox="1"/>
          <p:nvPr/>
        </p:nvSpPr>
        <p:spPr>
          <a:xfrm>
            <a:off x="5889375" y="386025"/>
            <a:ext cx="300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회의시간 </a:t>
            </a:r>
            <a:r>
              <a:rPr lang="ko" sz="1300">
                <a:solidFill>
                  <a:schemeClr val="dk1"/>
                </a:solidFill>
              </a:rPr>
              <a:t>▾월~금 : 오후 5시-6시</a:t>
            </a:r>
            <a:endParaRPr/>
          </a:p>
        </p:txBody>
      </p:sp>
      <p:sp>
        <p:nvSpPr>
          <p:cNvPr id="371" name="Google Shape;371;p6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10. 프로젝트 일정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72" name="Google Shape;372;p63"/>
          <p:cNvSpPr txBox="1"/>
          <p:nvPr/>
        </p:nvSpPr>
        <p:spPr>
          <a:xfrm>
            <a:off x="353925" y="386375"/>
            <a:ext cx="1543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개발 (기능)</a:t>
            </a:r>
            <a:endParaRPr b="1"/>
          </a:p>
        </p:txBody>
      </p:sp>
      <p:graphicFrame>
        <p:nvGraphicFramePr>
          <p:cNvPr id="373" name="Google Shape;373;p63"/>
          <p:cNvGraphicFramePr/>
          <p:nvPr/>
        </p:nvGraphicFramePr>
        <p:xfrm>
          <a:off x="731488" y="1781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{1AFC4C9D-3479-4F8C-BC51-DC6EDA708E57}</a:tableStyleId>
              </a:tblPr>
              <a:tblGrid>
                <a:gridCol w="1165925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4.1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4.2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4.3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4.4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4.5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4.6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4.7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4.8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4.9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찬영 &amp; 혜진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35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55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송현 &amp; 유진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35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8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95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보형 &amp; 건호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25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30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45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65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75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9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5%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373550"/>
            <a:ext cx="8677251" cy="4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1. 화면설계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/>
        </p:nvSpPr>
        <p:spPr>
          <a:xfrm>
            <a:off x="5889375" y="386025"/>
            <a:ext cx="3000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회의시간 </a:t>
            </a:r>
            <a:r>
              <a:rPr lang="ko" sz="1300">
                <a:solidFill>
                  <a:schemeClr val="dk1"/>
                </a:solidFill>
              </a:rPr>
              <a:t>▾월~금 : 오후 5시-6시</a:t>
            </a:r>
            <a:endParaRPr/>
          </a:p>
        </p:txBody>
      </p:sp>
      <p:sp>
        <p:nvSpPr>
          <p:cNvPr id="379" name="Google Shape;379;p64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10. 프로젝트 일정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353925" y="386375"/>
            <a:ext cx="1543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개발 (UI)</a:t>
            </a:r>
            <a:endParaRPr b="1"/>
          </a:p>
        </p:txBody>
      </p:sp>
      <p:graphicFrame>
        <p:nvGraphicFramePr>
          <p:cNvPr id="381" name="Google Shape;381;p64"/>
          <p:cNvGraphicFramePr/>
          <p:nvPr/>
        </p:nvGraphicFramePr>
        <p:xfrm>
          <a:off x="731475" y="17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{1AFC4C9D-3479-4F8C-BC51-DC6EDA708E57}</a:tableStyleId>
              </a:tblPr>
              <a:tblGrid>
                <a:gridCol w="1165925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4.1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4.2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4.3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4.4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4.5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4.6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4.7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4.8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42424"/>
                          </a:solidFill>
                        </a:rPr>
                        <a:t>4.9</a:t>
                      </a:r>
                      <a:endParaRPr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찬영 &amp; 혜진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50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송현 &amp; 유진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60%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42424"/>
                          </a:solidFill>
                        </a:rPr>
                        <a:t>보형 &amp; 건호</a:t>
                      </a:r>
                      <a:endParaRPr b="1">
                        <a:solidFill>
                          <a:srgbClr val="242424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B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4242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15</a:t>
                      </a:r>
                      <a:r>
                        <a:rPr b="1" lang="ko">
                          <a:solidFill>
                            <a:schemeClr val="dk1"/>
                          </a:solidFill>
                        </a:rPr>
                        <a:t>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80%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</a:rPr>
                        <a:t>100%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11. 사용기술 및 툴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387" name="Google Shape;387;p65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6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376074" y="794200"/>
            <a:ext cx="3555073" cy="35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/>
        </p:nvSpPr>
        <p:spPr>
          <a:xfrm>
            <a:off x="8145200" y="4761325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749" y="4041950"/>
            <a:ext cx="1697914" cy="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138" y="505700"/>
            <a:ext cx="1763475" cy="792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6"/>
          <p:cNvSpPr txBox="1"/>
          <p:nvPr/>
        </p:nvSpPr>
        <p:spPr>
          <a:xfrm>
            <a:off x="8551275" y="4498575"/>
            <a:ext cx="4586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449" y="2250350"/>
            <a:ext cx="1185401" cy="1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288" y="2409213"/>
            <a:ext cx="1248800" cy="12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500" y="2583000"/>
            <a:ext cx="2226550" cy="90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3100" y="1489787"/>
            <a:ext cx="1877586" cy="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2177248"/>
            <a:ext cx="2107424" cy="11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638" y="3833550"/>
            <a:ext cx="1025150" cy="10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6704" y="3857200"/>
            <a:ext cx="1877221" cy="9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16525" y="444500"/>
            <a:ext cx="1426725" cy="158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975" y="564434"/>
            <a:ext cx="2107425" cy="146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125" y="512862"/>
            <a:ext cx="1426725" cy="141988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6"/>
          <p:cNvSpPr/>
          <p:nvPr/>
        </p:nvSpPr>
        <p:spPr>
          <a:xfrm>
            <a:off x="2094200" y="2805900"/>
            <a:ext cx="353700" cy="2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6"/>
          <p:cNvSpPr/>
          <p:nvPr/>
        </p:nvSpPr>
        <p:spPr>
          <a:xfrm>
            <a:off x="2095913" y="4222363"/>
            <a:ext cx="353700" cy="2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6"/>
          <p:cNvSpPr/>
          <p:nvPr/>
        </p:nvSpPr>
        <p:spPr>
          <a:xfrm>
            <a:off x="2095913" y="1099038"/>
            <a:ext cx="353700" cy="2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6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11. 사용한 기술 및 툴 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11" name="Google Shape;411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09950" y="3753406"/>
            <a:ext cx="1410171" cy="11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12</a:t>
            </a:r>
            <a:r>
              <a:rPr b="1" lang="ko" sz="3000">
                <a:solidFill>
                  <a:srgbClr val="FFFFFF"/>
                </a:solidFill>
              </a:rPr>
              <a:t>. 기능설명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417" name="Google Shape;417;p67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67"/>
          <p:cNvSpPr txBox="1"/>
          <p:nvPr/>
        </p:nvSpPr>
        <p:spPr>
          <a:xfrm>
            <a:off x="4648200" y="2700675"/>
            <a:ext cx="21258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Char char="-"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찬영 &amp; 혜진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▷ 메인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로그인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카페리스트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카페상세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314475" y="825013"/>
            <a:ext cx="3493475" cy="34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8"/>
          <p:cNvPicPr preferRelativeResize="0"/>
          <p:nvPr/>
        </p:nvPicPr>
        <p:blipFill rotWithShape="1">
          <a:blip r:embed="rId3">
            <a:alphaModFix/>
          </a:blip>
          <a:srcRect b="0" l="0" r="0" t="8600"/>
          <a:stretch/>
        </p:blipFill>
        <p:spPr>
          <a:xfrm>
            <a:off x="1382400" y="842400"/>
            <a:ext cx="6620400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8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메인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26" name="Google Shape;426;p68"/>
          <p:cNvSpPr txBox="1"/>
          <p:nvPr/>
        </p:nvSpPr>
        <p:spPr>
          <a:xfrm>
            <a:off x="1922250" y="4690800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메인화면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68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index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9"/>
          <p:cNvPicPr preferRelativeResize="0"/>
          <p:nvPr/>
        </p:nvPicPr>
        <p:blipFill rotWithShape="1">
          <a:blip r:embed="rId3">
            <a:alphaModFix/>
          </a:blip>
          <a:srcRect b="0" l="0" r="0" t="8600"/>
          <a:stretch/>
        </p:blipFill>
        <p:spPr>
          <a:xfrm>
            <a:off x="1382400" y="842400"/>
            <a:ext cx="6620400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9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회원가입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1721025" y="4095850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회원가입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69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회원가입 (ID 중복체크)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41" name="Google Shape;4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12" y="855601"/>
            <a:ext cx="3002551" cy="39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42" y="808650"/>
            <a:ext cx="3846395" cy="397254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0"/>
          <p:cNvSpPr/>
          <p:nvPr/>
        </p:nvSpPr>
        <p:spPr>
          <a:xfrm>
            <a:off x="2138067" y="3093619"/>
            <a:ext cx="6867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70"/>
          <p:cNvSpPr/>
          <p:nvPr/>
        </p:nvSpPr>
        <p:spPr>
          <a:xfrm>
            <a:off x="6482319" y="3093619"/>
            <a:ext cx="10110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5" name="Google Shape;445;p70"/>
          <p:cNvCxnSpPr>
            <a:stCxn id="443" idx="3"/>
            <a:endCxn id="444" idx="1"/>
          </p:cNvCxnSpPr>
          <p:nvPr/>
        </p:nvCxnSpPr>
        <p:spPr>
          <a:xfrm>
            <a:off x="2824767" y="3172069"/>
            <a:ext cx="3657600" cy="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70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join.js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(찬영,혜진) - 회원가입 (ID 중복체크)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52" name="Google Shape;4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855600"/>
            <a:ext cx="7099675" cy="18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1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pic>
        <p:nvPicPr>
          <p:cNvPr id="454" name="Google Shape;45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00" y="3013150"/>
            <a:ext cx="71342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/>
          <p:nvPr/>
        </p:nvSpPr>
        <p:spPr>
          <a:xfrm>
            <a:off x="900000" y="27411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UserMapper.xml</a:t>
            </a:r>
            <a:endParaRPr/>
          </a:p>
        </p:txBody>
      </p:sp>
      <p:sp>
        <p:nvSpPr>
          <p:cNvPr id="456" name="Google Shape;456;p71"/>
          <p:cNvSpPr/>
          <p:nvPr/>
        </p:nvSpPr>
        <p:spPr>
          <a:xfrm>
            <a:off x="3137140" y="1499375"/>
            <a:ext cx="19302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71"/>
          <p:cNvSpPr/>
          <p:nvPr/>
        </p:nvSpPr>
        <p:spPr>
          <a:xfrm>
            <a:off x="3061176" y="3227300"/>
            <a:ext cx="11322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8" name="Google Shape;458;p71"/>
          <p:cNvCxnSpPr>
            <a:stCxn id="456" idx="2"/>
            <a:endCxn id="457" idx="0"/>
          </p:cNvCxnSpPr>
          <p:nvPr/>
        </p:nvCxnSpPr>
        <p:spPr>
          <a:xfrm flipH="1">
            <a:off x="3627340" y="1656275"/>
            <a:ext cx="474900" cy="1571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25" y="808850"/>
            <a:ext cx="3984700" cy="3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2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(찬영,혜진) - 회원가입 (닉네임 중복체크)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465" name="Google Shape;46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312" y="855601"/>
            <a:ext cx="3002551" cy="3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2"/>
          <p:cNvSpPr/>
          <p:nvPr/>
        </p:nvSpPr>
        <p:spPr>
          <a:xfrm>
            <a:off x="2138081" y="3445225"/>
            <a:ext cx="11568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72"/>
          <p:cNvSpPr/>
          <p:nvPr/>
        </p:nvSpPr>
        <p:spPr>
          <a:xfrm>
            <a:off x="6522502" y="2763425"/>
            <a:ext cx="14436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8" name="Google Shape;468;p72"/>
          <p:cNvCxnSpPr>
            <a:stCxn id="466" idx="3"/>
            <a:endCxn id="467" idx="1"/>
          </p:cNvCxnSpPr>
          <p:nvPr/>
        </p:nvCxnSpPr>
        <p:spPr>
          <a:xfrm flipH="1" rot="10800000">
            <a:off x="3294881" y="2841775"/>
            <a:ext cx="3227700" cy="6819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72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join.js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855600"/>
            <a:ext cx="7134226" cy="18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00" y="3189375"/>
            <a:ext cx="7134226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(찬영,혜진) - 회원가입 (닉네임 중복체크)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77" name="Google Shape;477;p73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sp>
        <p:nvSpPr>
          <p:cNvPr id="478" name="Google Shape;478;p73"/>
          <p:cNvSpPr/>
          <p:nvPr/>
        </p:nvSpPr>
        <p:spPr>
          <a:xfrm>
            <a:off x="900000" y="29268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UserMapper.xml</a:t>
            </a:r>
            <a:endParaRPr/>
          </a:p>
        </p:txBody>
      </p:sp>
      <p:sp>
        <p:nvSpPr>
          <p:cNvPr id="479" name="Google Shape;479;p73"/>
          <p:cNvSpPr/>
          <p:nvPr/>
        </p:nvSpPr>
        <p:spPr>
          <a:xfrm>
            <a:off x="3061175" y="1429075"/>
            <a:ext cx="25788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73"/>
          <p:cNvSpPr/>
          <p:nvPr/>
        </p:nvSpPr>
        <p:spPr>
          <a:xfrm>
            <a:off x="2947650" y="3413050"/>
            <a:ext cx="14970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1" name="Google Shape;481;p73"/>
          <p:cNvCxnSpPr>
            <a:stCxn id="479" idx="2"/>
            <a:endCxn id="480" idx="0"/>
          </p:cNvCxnSpPr>
          <p:nvPr/>
        </p:nvCxnSpPr>
        <p:spPr>
          <a:xfrm flipH="1">
            <a:off x="3696275" y="1585975"/>
            <a:ext cx="654300" cy="1827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2</a:t>
            </a:r>
            <a:r>
              <a:rPr b="1" lang="ko" sz="3000">
                <a:solidFill>
                  <a:srgbClr val="FFFFFF"/>
                </a:solidFill>
              </a:rPr>
              <a:t>. UseCase Diagram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29" name="Google Shape;129;p29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9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479600" y="776713"/>
            <a:ext cx="3658600" cy="36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2834275"/>
            <a:ext cx="75723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00" y="855600"/>
            <a:ext cx="60769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4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회원가입 완료!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489" name="Google Shape;489;p74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sp>
        <p:nvSpPr>
          <p:cNvPr id="490" name="Google Shape;490;p74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UserMapper.xml</a:t>
            </a:r>
            <a:endParaRPr/>
          </a:p>
        </p:txBody>
      </p:sp>
      <p:sp>
        <p:nvSpPr>
          <p:cNvPr id="491" name="Google Shape;491;p74"/>
          <p:cNvSpPr/>
          <p:nvPr/>
        </p:nvSpPr>
        <p:spPr>
          <a:xfrm>
            <a:off x="2448375" y="1239125"/>
            <a:ext cx="23880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3038075" y="2834275"/>
            <a:ext cx="10248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3" name="Google Shape;493;p74"/>
          <p:cNvCxnSpPr>
            <a:stCxn id="491" idx="2"/>
            <a:endCxn id="492" idx="0"/>
          </p:cNvCxnSpPr>
          <p:nvPr/>
        </p:nvCxnSpPr>
        <p:spPr>
          <a:xfrm flipH="1">
            <a:off x="3550575" y="1396025"/>
            <a:ext cx="91800" cy="1438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5"/>
          <p:cNvPicPr preferRelativeResize="0"/>
          <p:nvPr/>
        </p:nvPicPr>
        <p:blipFill rotWithShape="1">
          <a:blip r:embed="rId3">
            <a:alphaModFix/>
          </a:blip>
          <a:srcRect b="0" l="0" r="0" t="8717"/>
          <a:stretch/>
        </p:blipFill>
        <p:spPr>
          <a:xfrm>
            <a:off x="1382400" y="842400"/>
            <a:ext cx="6620400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5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로그인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00" name="Google Shape;500;p75"/>
          <p:cNvSpPr txBox="1"/>
          <p:nvPr/>
        </p:nvSpPr>
        <p:spPr>
          <a:xfrm>
            <a:off x="1873425" y="4705450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로그인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1" name="Google Shape;501;p75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login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3228075"/>
            <a:ext cx="7572376" cy="5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00" y="813900"/>
            <a:ext cx="7353300" cy="21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76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로그인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09" name="Google Shape;509;p76"/>
          <p:cNvSpPr/>
          <p:nvPr/>
        </p:nvSpPr>
        <p:spPr>
          <a:xfrm>
            <a:off x="900000" y="4983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sp>
        <p:nvSpPr>
          <p:cNvPr id="510" name="Google Shape;510;p76"/>
          <p:cNvSpPr/>
          <p:nvPr/>
        </p:nvSpPr>
        <p:spPr>
          <a:xfrm>
            <a:off x="900000" y="29268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UserMapper.xml</a:t>
            </a:r>
            <a:endParaRPr/>
          </a:p>
        </p:txBody>
      </p:sp>
      <p:sp>
        <p:nvSpPr>
          <p:cNvPr id="511" name="Google Shape;511;p76"/>
          <p:cNvSpPr/>
          <p:nvPr/>
        </p:nvSpPr>
        <p:spPr>
          <a:xfrm>
            <a:off x="3550575" y="1197425"/>
            <a:ext cx="23880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76"/>
          <p:cNvSpPr/>
          <p:nvPr/>
        </p:nvSpPr>
        <p:spPr>
          <a:xfrm>
            <a:off x="2575975" y="3228075"/>
            <a:ext cx="8439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3" name="Google Shape;513;p76"/>
          <p:cNvCxnSpPr>
            <a:stCxn id="511" idx="2"/>
            <a:endCxn id="512" idx="0"/>
          </p:cNvCxnSpPr>
          <p:nvPr/>
        </p:nvCxnSpPr>
        <p:spPr>
          <a:xfrm flipH="1">
            <a:off x="2997975" y="1354325"/>
            <a:ext cx="1746600" cy="18738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7"/>
          <p:cNvPicPr preferRelativeResize="0"/>
          <p:nvPr/>
        </p:nvPicPr>
        <p:blipFill rotWithShape="1">
          <a:blip r:embed="rId3">
            <a:alphaModFix/>
          </a:blip>
          <a:srcRect b="0" l="0" r="0" t="6716"/>
          <a:stretch/>
        </p:blipFill>
        <p:spPr>
          <a:xfrm>
            <a:off x="1382400" y="842400"/>
            <a:ext cx="66204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7"/>
          <p:cNvSpPr txBox="1"/>
          <p:nvPr/>
        </p:nvSpPr>
        <p:spPr>
          <a:xfrm>
            <a:off x="1797225" y="4705450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카페 검색 (비회원은 여기까지만 접근 가능)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77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21" name="Google Shape;521;p77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cafeStart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카카오맵 API 적용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27" name="Google Shape;5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350" y="855600"/>
            <a:ext cx="4991400" cy="39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8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kakaoMap API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2853325"/>
            <a:ext cx="7145699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9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검색기능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35" name="Google Shape;535;p79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/>
          </a:p>
        </p:txBody>
      </p:sp>
      <p:pic>
        <p:nvPicPr>
          <p:cNvPr id="536" name="Google Shape;53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50" y="855600"/>
            <a:ext cx="6553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9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</a:t>
            </a:r>
            <a:r>
              <a:rPr lang="ko">
                <a:solidFill>
                  <a:schemeClr val="dk1"/>
                </a:solidFill>
              </a:rPr>
              <a:t>.xml</a:t>
            </a:r>
            <a:endParaRPr/>
          </a:p>
        </p:txBody>
      </p:sp>
      <p:sp>
        <p:nvSpPr>
          <p:cNvPr id="538" name="Google Shape;538;p79"/>
          <p:cNvSpPr/>
          <p:nvPr/>
        </p:nvSpPr>
        <p:spPr>
          <a:xfrm>
            <a:off x="5130625" y="1234350"/>
            <a:ext cx="26910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79"/>
          <p:cNvSpPr/>
          <p:nvPr/>
        </p:nvSpPr>
        <p:spPr>
          <a:xfrm>
            <a:off x="2764500" y="2853325"/>
            <a:ext cx="10248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0" name="Google Shape;540;p79"/>
          <p:cNvCxnSpPr>
            <a:stCxn id="538" idx="2"/>
            <a:endCxn id="539" idx="0"/>
          </p:cNvCxnSpPr>
          <p:nvPr/>
        </p:nvCxnSpPr>
        <p:spPr>
          <a:xfrm flipH="1">
            <a:off x="3276925" y="1391250"/>
            <a:ext cx="3199200" cy="1462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0"/>
          <p:cNvPicPr preferRelativeResize="0"/>
          <p:nvPr/>
        </p:nvPicPr>
        <p:blipFill rotWithShape="1">
          <a:blip r:embed="rId3">
            <a:alphaModFix/>
          </a:blip>
          <a:srcRect b="0" l="0" r="0" t="6855"/>
          <a:stretch/>
        </p:blipFill>
        <p:spPr>
          <a:xfrm>
            <a:off x="1382400" y="842400"/>
            <a:ext cx="66204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0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47" name="Google Shape;547;p80"/>
          <p:cNvSpPr txBox="1"/>
          <p:nvPr/>
        </p:nvSpPr>
        <p:spPr>
          <a:xfrm>
            <a:off x="1873425" y="4705450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매장 상세 페이지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8" name="Google Shape;548;p80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cafeDetail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27" y="855612"/>
            <a:ext cx="6108125" cy="39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1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즐겨찾기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55" name="Google Shape;555;p81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insertWishList (ajax)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2887350"/>
            <a:ext cx="7145701" cy="6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50" y="855600"/>
            <a:ext cx="6553200" cy="119718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2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즐겨찾기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63" name="Google Shape;563;p82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WishController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sp>
        <p:nvSpPr>
          <p:cNvPr id="564" name="Google Shape;564;p82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WishMapper</a:t>
            </a:r>
            <a:r>
              <a:rPr lang="ko">
                <a:solidFill>
                  <a:schemeClr val="dk1"/>
                </a:solidFill>
              </a:rPr>
              <a:t>.xml</a:t>
            </a:r>
            <a:endParaRPr/>
          </a:p>
        </p:txBody>
      </p:sp>
      <p:sp>
        <p:nvSpPr>
          <p:cNvPr id="565" name="Google Shape;565;p82"/>
          <p:cNvSpPr/>
          <p:nvPr/>
        </p:nvSpPr>
        <p:spPr>
          <a:xfrm>
            <a:off x="2950675" y="1314725"/>
            <a:ext cx="17007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82"/>
          <p:cNvSpPr/>
          <p:nvPr/>
        </p:nvSpPr>
        <p:spPr>
          <a:xfrm>
            <a:off x="2463125" y="2887350"/>
            <a:ext cx="9222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7" name="Google Shape;567;p82"/>
          <p:cNvCxnSpPr>
            <a:stCxn id="565" idx="2"/>
            <a:endCxn id="566" idx="0"/>
          </p:cNvCxnSpPr>
          <p:nvPr/>
        </p:nvCxnSpPr>
        <p:spPr>
          <a:xfrm flipH="1">
            <a:off x="2924125" y="1471625"/>
            <a:ext cx="876900" cy="14157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25" y="855600"/>
            <a:ext cx="6108126" cy="399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(찬영,혜진) - 즐겨찾기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74" name="Google Shape;574;p83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delete</a:t>
            </a:r>
            <a:r>
              <a:rPr lang="ko">
                <a:solidFill>
                  <a:schemeClr val="dk1"/>
                </a:solidFill>
              </a:rPr>
              <a:t>WishList (ajax)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25" y="503387"/>
            <a:ext cx="7240300" cy="50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2. Use Case Diagram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350" y="855600"/>
            <a:ext cx="6553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50" y="2839050"/>
            <a:ext cx="714569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4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즐겨찾기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82" name="Google Shape;582;p84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/>
          </a:p>
        </p:txBody>
      </p:sp>
      <p:sp>
        <p:nvSpPr>
          <p:cNvPr id="583" name="Google Shape;583;p84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/>
          </a:p>
        </p:txBody>
      </p:sp>
      <p:sp>
        <p:nvSpPr>
          <p:cNvPr id="584" name="Google Shape;584;p84"/>
          <p:cNvSpPr/>
          <p:nvPr/>
        </p:nvSpPr>
        <p:spPr>
          <a:xfrm>
            <a:off x="2659325" y="1382475"/>
            <a:ext cx="11178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84"/>
          <p:cNvSpPr/>
          <p:nvPr/>
        </p:nvSpPr>
        <p:spPr>
          <a:xfrm>
            <a:off x="3106075" y="2853450"/>
            <a:ext cx="14247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6" name="Google Shape;586;p84"/>
          <p:cNvCxnSpPr>
            <a:stCxn id="584" idx="2"/>
            <a:endCxn id="585" idx="0"/>
          </p:cNvCxnSpPr>
          <p:nvPr/>
        </p:nvCxnSpPr>
        <p:spPr>
          <a:xfrm>
            <a:off x="3218225" y="1539375"/>
            <a:ext cx="600300" cy="1314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2887350"/>
            <a:ext cx="7324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50" y="855600"/>
            <a:ext cx="6553201" cy="1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5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후기 작성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94" name="Google Shape;594;p85"/>
          <p:cNvSpPr/>
          <p:nvPr/>
        </p:nvSpPr>
        <p:spPr>
          <a:xfrm>
            <a:off x="900000" y="540000"/>
            <a:ext cx="21192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CommentController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sp>
        <p:nvSpPr>
          <p:cNvPr id="595" name="Google Shape;595;p85"/>
          <p:cNvSpPr/>
          <p:nvPr/>
        </p:nvSpPr>
        <p:spPr>
          <a:xfrm>
            <a:off x="900000" y="2571750"/>
            <a:ext cx="20034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CommentMapper</a:t>
            </a:r>
            <a:r>
              <a:rPr lang="ko">
                <a:solidFill>
                  <a:schemeClr val="dk1"/>
                </a:solidFill>
              </a:rPr>
              <a:t>.xml</a:t>
            </a:r>
            <a:endParaRPr/>
          </a:p>
        </p:txBody>
      </p:sp>
      <p:sp>
        <p:nvSpPr>
          <p:cNvPr id="596" name="Google Shape;596;p85"/>
          <p:cNvSpPr/>
          <p:nvPr/>
        </p:nvSpPr>
        <p:spPr>
          <a:xfrm>
            <a:off x="2438325" y="1484938"/>
            <a:ext cx="3026700" cy="195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85"/>
          <p:cNvSpPr/>
          <p:nvPr/>
        </p:nvSpPr>
        <p:spPr>
          <a:xfrm>
            <a:off x="3019076" y="2919475"/>
            <a:ext cx="13206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8" name="Google Shape;598;p85"/>
          <p:cNvCxnSpPr>
            <a:stCxn id="596" idx="2"/>
            <a:endCxn id="597" idx="0"/>
          </p:cNvCxnSpPr>
          <p:nvPr/>
        </p:nvCxnSpPr>
        <p:spPr>
          <a:xfrm flipH="1">
            <a:off x="3679275" y="1680238"/>
            <a:ext cx="272400" cy="12393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00" y="2853325"/>
            <a:ext cx="71457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350" y="855600"/>
            <a:ext cx="6553199" cy="15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6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(찬영,혜진) - 검색기능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06" name="Google Shape;606;p86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Order</a:t>
            </a:r>
            <a:r>
              <a:rPr lang="ko">
                <a:solidFill>
                  <a:schemeClr val="dk1"/>
                </a:solidFill>
              </a:rPr>
              <a:t>Controller.java</a:t>
            </a:r>
            <a:endParaRPr/>
          </a:p>
        </p:txBody>
      </p:sp>
      <p:sp>
        <p:nvSpPr>
          <p:cNvPr id="607" name="Google Shape;607;p86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Order</a:t>
            </a:r>
            <a:r>
              <a:rPr lang="ko">
                <a:solidFill>
                  <a:schemeClr val="dk1"/>
                </a:solidFill>
              </a:rPr>
              <a:t>Mapper.xml</a:t>
            </a:r>
            <a:endParaRPr/>
          </a:p>
        </p:txBody>
      </p:sp>
      <p:sp>
        <p:nvSpPr>
          <p:cNvPr id="608" name="Google Shape;608;p86"/>
          <p:cNvSpPr/>
          <p:nvPr/>
        </p:nvSpPr>
        <p:spPr>
          <a:xfrm>
            <a:off x="3149425" y="1637475"/>
            <a:ext cx="1743000" cy="210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86"/>
          <p:cNvSpPr/>
          <p:nvPr/>
        </p:nvSpPr>
        <p:spPr>
          <a:xfrm>
            <a:off x="2993100" y="2853325"/>
            <a:ext cx="1507500" cy="156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0" name="Google Shape;610;p86"/>
          <p:cNvCxnSpPr>
            <a:stCxn id="608" idx="2"/>
            <a:endCxn id="609" idx="0"/>
          </p:cNvCxnSpPr>
          <p:nvPr/>
        </p:nvCxnSpPr>
        <p:spPr>
          <a:xfrm flipH="1">
            <a:off x="3746725" y="1848375"/>
            <a:ext cx="274200" cy="1005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7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12. 기능설명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616" name="Google Shape;616;p87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7" name="Google Shape;617;p87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314475" y="825013"/>
            <a:ext cx="3493475" cy="34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7"/>
          <p:cNvSpPr txBox="1"/>
          <p:nvPr/>
        </p:nvSpPr>
        <p:spPr>
          <a:xfrm>
            <a:off x="4648200" y="2700675"/>
            <a:ext cx="21258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Char char="-"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보형 &amp; 건호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▷ 마이페이지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주문내역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즐겨찾는 카페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회원정보수정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8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- 마이페이지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624" name="Google Shape;6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9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12. 기능별 설명 (보형,건호) - </a:t>
            </a:r>
            <a:r>
              <a:rPr lang="ko" sz="1700">
                <a:solidFill>
                  <a:srgbClr val="FFFFFF"/>
                </a:solidFill>
              </a:rPr>
              <a:t>주문내역, 즐겨찾기</a:t>
            </a:r>
            <a:endParaRPr b="0" i="0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9"/>
          <p:cNvSpPr txBox="1"/>
          <p:nvPr/>
        </p:nvSpPr>
        <p:spPr>
          <a:xfrm>
            <a:off x="2753650" y="4690750"/>
            <a:ext cx="353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주문</a:t>
            </a:r>
            <a:r>
              <a:rPr lang="ko"/>
              <a:t>내역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과, 즐겨찾기 목록의 DTO를 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9"/>
          <p:cNvSpPr/>
          <p:nvPr/>
        </p:nvSpPr>
        <p:spPr>
          <a:xfrm>
            <a:off x="4883423" y="842400"/>
            <a:ext cx="1348060" cy="32876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Order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pic>
        <p:nvPicPr>
          <p:cNvPr id="632" name="Google Shape;63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479" y="1853467"/>
            <a:ext cx="2418736" cy="2190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89"/>
          <p:cNvGrpSpPr/>
          <p:nvPr/>
        </p:nvGrpSpPr>
        <p:grpSpPr>
          <a:xfrm>
            <a:off x="2048031" y="842391"/>
            <a:ext cx="5963159" cy="2658971"/>
            <a:chOff x="2048031" y="842391"/>
            <a:chExt cx="5963159" cy="2658971"/>
          </a:xfrm>
        </p:grpSpPr>
        <p:grpSp>
          <p:nvGrpSpPr>
            <p:cNvPr id="634" name="Google Shape;634;p89"/>
            <p:cNvGrpSpPr/>
            <p:nvPr/>
          </p:nvGrpSpPr>
          <p:grpSpPr>
            <a:xfrm>
              <a:off x="2048031" y="1191275"/>
              <a:ext cx="5963159" cy="2310086"/>
              <a:chOff x="1590132" y="1235971"/>
              <a:chExt cx="6800234" cy="3620489"/>
            </a:xfrm>
          </p:grpSpPr>
          <p:pic>
            <p:nvPicPr>
              <p:cNvPr descr="스크린샷이(가) 표시된 사진&#10;&#10;자동 생성된 설명" id="635" name="Google Shape;635;p8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87495" y="1235971"/>
                <a:ext cx="3102871" cy="26104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6" name="Google Shape;636;p89"/>
              <p:cNvSpPr/>
              <p:nvPr/>
            </p:nvSpPr>
            <p:spPr>
              <a:xfrm>
                <a:off x="1590132" y="4618860"/>
                <a:ext cx="806700" cy="237600"/>
              </a:xfrm>
              <a:prstGeom prst="rect">
                <a:avLst/>
              </a:prstGeom>
              <a:noFill/>
              <a:ln cap="flat" cmpd="sng" w="19050">
                <a:solidFill>
                  <a:srgbClr val="FF98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highlight>
                    <a:srgbClr val="FF0000"/>
                  </a:highlight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7" name="Google Shape;637;p89"/>
            <p:cNvSpPr/>
            <p:nvPr/>
          </p:nvSpPr>
          <p:spPr>
            <a:xfrm>
              <a:off x="4883420" y="842391"/>
              <a:ext cx="1348200" cy="3288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38" name="Google Shape;638;p89"/>
          <p:cNvCxnSpPr>
            <a:stCxn id="636" idx="3"/>
            <a:endCxn id="637" idx="1"/>
          </p:cNvCxnSpPr>
          <p:nvPr/>
        </p:nvCxnSpPr>
        <p:spPr>
          <a:xfrm flipH="1" rot="10800000">
            <a:off x="2755430" y="1006660"/>
            <a:ext cx="2127900" cy="24189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89"/>
          <p:cNvSpPr/>
          <p:nvPr/>
        </p:nvSpPr>
        <p:spPr>
          <a:xfrm>
            <a:off x="4938699" y="2703575"/>
            <a:ext cx="1348060" cy="32876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Wish.java</a:t>
            </a:r>
            <a:endParaRPr/>
          </a:p>
        </p:txBody>
      </p:sp>
      <p:grpSp>
        <p:nvGrpSpPr>
          <p:cNvPr id="640" name="Google Shape;640;p89"/>
          <p:cNvGrpSpPr/>
          <p:nvPr/>
        </p:nvGrpSpPr>
        <p:grpSpPr>
          <a:xfrm>
            <a:off x="2039840" y="3012587"/>
            <a:ext cx="5971309" cy="1658628"/>
            <a:chOff x="1580801" y="4090166"/>
            <a:chExt cx="6809566" cy="2599323"/>
          </a:xfrm>
        </p:grpSpPr>
        <p:pic>
          <p:nvPicPr>
            <p:cNvPr descr="스크린샷이(가) 표시된 사진&#10;&#10;자동 생성된 설명" id="641" name="Google Shape;641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87493" y="4090166"/>
              <a:ext cx="3102874" cy="2599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89"/>
            <p:cNvSpPr/>
            <p:nvPr/>
          </p:nvSpPr>
          <p:spPr>
            <a:xfrm>
              <a:off x="1580801" y="5448511"/>
              <a:ext cx="806700" cy="2376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3" name="Google Shape;643;p89"/>
          <p:cNvSpPr/>
          <p:nvPr/>
        </p:nvSpPr>
        <p:spPr>
          <a:xfrm>
            <a:off x="4938702" y="2703576"/>
            <a:ext cx="1348200" cy="328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4" name="Google Shape;644;p89"/>
          <p:cNvCxnSpPr>
            <a:stCxn id="642" idx="3"/>
            <a:endCxn id="643" idx="1"/>
          </p:cNvCxnSpPr>
          <p:nvPr/>
        </p:nvCxnSpPr>
        <p:spPr>
          <a:xfrm flipH="1" rot="10800000">
            <a:off x="2747235" y="2867953"/>
            <a:ext cx="2191500" cy="1087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113" y="904438"/>
            <a:ext cx="71151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0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- 주문내역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51" name="Google Shape;651;p90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OrderMapper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sp>
        <p:nvSpPr>
          <p:cNvPr id="652" name="Google Shape;652;p90"/>
          <p:cNvSpPr/>
          <p:nvPr/>
        </p:nvSpPr>
        <p:spPr>
          <a:xfrm>
            <a:off x="900713" y="54001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Order</a:t>
            </a:r>
            <a:r>
              <a:rPr lang="ko">
                <a:solidFill>
                  <a:schemeClr val="dk1"/>
                </a:solidFill>
              </a:rPr>
              <a:t>Mapper.xml</a:t>
            </a:r>
            <a:endParaRPr/>
          </a:p>
        </p:txBody>
      </p:sp>
      <p:pic>
        <p:nvPicPr>
          <p:cNvPr id="653" name="Google Shape;65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00" y="2933800"/>
            <a:ext cx="46958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0"/>
          <p:cNvSpPr/>
          <p:nvPr/>
        </p:nvSpPr>
        <p:spPr>
          <a:xfrm>
            <a:off x="2169913" y="1009100"/>
            <a:ext cx="888000" cy="207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0"/>
          <p:cNvSpPr/>
          <p:nvPr/>
        </p:nvSpPr>
        <p:spPr>
          <a:xfrm>
            <a:off x="2486650" y="3297550"/>
            <a:ext cx="3944700" cy="2337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6" name="Google Shape;656;p90"/>
          <p:cNvCxnSpPr>
            <a:stCxn id="654" idx="2"/>
            <a:endCxn id="655" idx="0"/>
          </p:cNvCxnSpPr>
          <p:nvPr/>
        </p:nvCxnSpPr>
        <p:spPr>
          <a:xfrm>
            <a:off x="2613913" y="1216400"/>
            <a:ext cx="1845000" cy="2081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90"/>
          <p:cNvSpPr txBox="1"/>
          <p:nvPr/>
        </p:nvSpPr>
        <p:spPr>
          <a:xfrm>
            <a:off x="2764500" y="3923225"/>
            <a:ext cx="353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SQL의 select 구문과, 메서드 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858973"/>
            <a:ext cx="6651362" cy="59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1"/>
          <p:cNvPicPr preferRelativeResize="0"/>
          <p:nvPr/>
        </p:nvPicPr>
        <p:blipFill rotWithShape="1">
          <a:blip r:embed="rId4">
            <a:alphaModFix/>
          </a:blip>
          <a:srcRect b="9485" l="0" r="0" t="0"/>
          <a:stretch/>
        </p:blipFill>
        <p:spPr>
          <a:xfrm>
            <a:off x="900000" y="2887350"/>
            <a:ext cx="3962775" cy="1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1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즐겨찾기 목록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665" name="Google Shape;665;p91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WishMapper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sp>
        <p:nvSpPr>
          <p:cNvPr id="666" name="Google Shape;666;p91"/>
          <p:cNvSpPr/>
          <p:nvPr/>
        </p:nvSpPr>
        <p:spPr>
          <a:xfrm>
            <a:off x="900000" y="543373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Wish</a:t>
            </a:r>
            <a:r>
              <a:rPr lang="ko">
                <a:solidFill>
                  <a:schemeClr val="dk1"/>
                </a:solidFill>
              </a:rPr>
              <a:t>Mapper.xml</a:t>
            </a:r>
            <a:endParaRPr/>
          </a:p>
        </p:txBody>
      </p:sp>
      <p:cxnSp>
        <p:nvCxnSpPr>
          <p:cNvPr id="667" name="Google Shape;667;p91"/>
          <p:cNvCxnSpPr>
            <a:stCxn id="668" idx="0"/>
            <a:endCxn id="669" idx="2"/>
          </p:cNvCxnSpPr>
          <p:nvPr/>
        </p:nvCxnSpPr>
        <p:spPr>
          <a:xfrm rot="10800000">
            <a:off x="2776675" y="1172550"/>
            <a:ext cx="164100" cy="29073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91"/>
          <p:cNvSpPr/>
          <p:nvPr/>
        </p:nvSpPr>
        <p:spPr>
          <a:xfrm>
            <a:off x="2084600" y="995263"/>
            <a:ext cx="1384200" cy="177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91"/>
          <p:cNvSpPr/>
          <p:nvPr/>
        </p:nvSpPr>
        <p:spPr>
          <a:xfrm>
            <a:off x="1312675" y="4079850"/>
            <a:ext cx="3256200" cy="177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91"/>
          <p:cNvSpPr txBox="1"/>
          <p:nvPr/>
        </p:nvSpPr>
        <p:spPr>
          <a:xfrm>
            <a:off x="2753650" y="4690750"/>
            <a:ext cx="353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SQL의 select 구문과, 메서드 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2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주문내역, 즐겨찾기</a:t>
            </a:r>
            <a:endParaRPr sz="1700">
              <a:solidFill>
                <a:srgbClr val="FFFFFF"/>
              </a:solidFill>
            </a:endParaRPr>
          </a:p>
        </p:txBody>
      </p:sp>
      <p:grpSp>
        <p:nvGrpSpPr>
          <p:cNvPr id="676" name="Google Shape;676;p92"/>
          <p:cNvGrpSpPr/>
          <p:nvPr/>
        </p:nvGrpSpPr>
        <p:grpSpPr>
          <a:xfrm>
            <a:off x="1042411" y="842385"/>
            <a:ext cx="6736071" cy="3117712"/>
            <a:chOff x="137921" y="2095458"/>
            <a:chExt cx="9086835" cy="3610134"/>
          </a:xfrm>
        </p:grpSpPr>
        <p:pic>
          <p:nvPicPr>
            <p:cNvPr id="677" name="Google Shape;677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644" y="2095458"/>
              <a:ext cx="7830398" cy="1638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92"/>
            <p:cNvSpPr/>
            <p:nvPr/>
          </p:nvSpPr>
          <p:spPr>
            <a:xfrm>
              <a:off x="1138247" y="2451666"/>
              <a:ext cx="4230600" cy="2187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79" name="Google Shape;679;p92"/>
            <p:cNvGrpSpPr/>
            <p:nvPr/>
          </p:nvGrpSpPr>
          <p:grpSpPr>
            <a:xfrm>
              <a:off x="137921" y="2664286"/>
              <a:ext cx="4252485" cy="3041306"/>
              <a:chOff x="137921" y="2664286"/>
              <a:chExt cx="4252485" cy="3041306"/>
            </a:xfrm>
          </p:grpSpPr>
          <p:pic>
            <p:nvPicPr>
              <p:cNvPr id="680" name="Google Shape;680;p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7921" y="4594390"/>
                <a:ext cx="4252485" cy="111120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81" name="Google Shape;681;p92"/>
              <p:cNvGrpSpPr/>
              <p:nvPr/>
            </p:nvGrpSpPr>
            <p:grpSpPr>
              <a:xfrm>
                <a:off x="1473175" y="2664286"/>
                <a:ext cx="2330537" cy="2312851"/>
                <a:chOff x="1548062" y="2693766"/>
                <a:chExt cx="2330537" cy="2312851"/>
              </a:xfrm>
            </p:grpSpPr>
            <p:sp>
              <p:nvSpPr>
                <p:cNvPr id="682" name="Google Shape;682;p92"/>
                <p:cNvSpPr/>
                <p:nvPr/>
              </p:nvSpPr>
              <p:spPr>
                <a:xfrm>
                  <a:off x="2925799" y="2693766"/>
                  <a:ext cx="952800" cy="2187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FF98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highlight>
                      <a:srgbClr val="FF0000"/>
                    </a:highlight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83" name="Google Shape;683;p92"/>
                <p:cNvSpPr/>
                <p:nvPr/>
              </p:nvSpPr>
              <p:spPr>
                <a:xfrm>
                  <a:off x="1548062" y="4722218"/>
                  <a:ext cx="903600" cy="2844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FF98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highlight>
                      <a:srgbClr val="FF0000"/>
                    </a:highlight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684" name="Google Shape;684;p92"/>
            <p:cNvGrpSpPr/>
            <p:nvPr/>
          </p:nvGrpSpPr>
          <p:grpSpPr>
            <a:xfrm>
              <a:off x="2838230" y="3178731"/>
              <a:ext cx="6386526" cy="2348877"/>
              <a:chOff x="2838230" y="3178731"/>
              <a:chExt cx="6386526" cy="2348877"/>
            </a:xfrm>
          </p:grpSpPr>
          <p:pic>
            <p:nvPicPr>
              <p:cNvPr descr="나이프이(가) 표시된 사진&#10;&#10;자동 생성된 설명" id="685" name="Google Shape;685;p9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04631" y="4752201"/>
                <a:ext cx="4320125" cy="7754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6" name="Google Shape;686;p92"/>
              <p:cNvSpPr/>
              <p:nvPr/>
            </p:nvSpPr>
            <p:spPr>
              <a:xfrm>
                <a:off x="2838230" y="3178731"/>
                <a:ext cx="952800" cy="218700"/>
              </a:xfrm>
              <a:prstGeom prst="rect">
                <a:avLst/>
              </a:prstGeom>
              <a:noFill/>
              <a:ln cap="flat" cmpd="sng" w="19050">
                <a:solidFill>
                  <a:srgbClr val="FF98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highlight>
                    <a:srgbClr val="FF0000"/>
                  </a:highlight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7" name="Google Shape;687;p92"/>
            <p:cNvSpPr/>
            <p:nvPr/>
          </p:nvSpPr>
          <p:spPr>
            <a:xfrm>
              <a:off x="6146101" y="4672334"/>
              <a:ext cx="903600" cy="284400"/>
            </a:xfrm>
            <a:prstGeom prst="rect">
              <a:avLst/>
            </a:prstGeom>
            <a:noFill/>
            <a:ln cap="flat" cmpd="sng" w="28575">
              <a:solidFill>
                <a:srgbClr val="FF9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8" name="Google Shape;688;p92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myPage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  <p:sp>
        <p:nvSpPr>
          <p:cNvPr id="689" name="Google Shape;689;p92"/>
          <p:cNvSpPr/>
          <p:nvPr/>
        </p:nvSpPr>
        <p:spPr>
          <a:xfrm>
            <a:off x="900000" y="526785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UserController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cxnSp>
        <p:nvCxnSpPr>
          <p:cNvPr id="690" name="Google Shape;690;p92"/>
          <p:cNvCxnSpPr>
            <a:stCxn id="683" idx="0"/>
            <a:endCxn id="682" idx="1"/>
          </p:cNvCxnSpPr>
          <p:nvPr/>
        </p:nvCxnSpPr>
        <p:spPr>
          <a:xfrm flipH="1" rot="10800000">
            <a:off x="2367154" y="1428196"/>
            <a:ext cx="686400" cy="1657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92"/>
          <p:cNvCxnSpPr>
            <a:stCxn id="687" idx="0"/>
            <a:endCxn id="686" idx="3"/>
          </p:cNvCxnSpPr>
          <p:nvPr/>
        </p:nvCxnSpPr>
        <p:spPr>
          <a:xfrm rot="10800000">
            <a:off x="3750394" y="1872276"/>
            <a:ext cx="2080800" cy="11955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92"/>
          <p:cNvSpPr txBox="1"/>
          <p:nvPr/>
        </p:nvSpPr>
        <p:spPr>
          <a:xfrm>
            <a:off x="2553300" y="4690750"/>
            <a:ext cx="4037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session.getAttribute와 정보, Model 객체 주입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주문내역, 즐겨찾기 목록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698" name="Google Shape;6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3</a:t>
            </a:r>
            <a:r>
              <a:rPr b="1" lang="ko" sz="3000">
                <a:solidFill>
                  <a:srgbClr val="FFFFFF"/>
                </a:solidFill>
              </a:rPr>
              <a:t>. 스토리보드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142" name="Google Shape;142;p31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31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570325" y="731350"/>
            <a:ext cx="3749325" cy="37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94"/>
          <p:cNvPicPr preferRelativeResize="0"/>
          <p:nvPr/>
        </p:nvPicPr>
        <p:blipFill rotWithShape="1">
          <a:blip r:embed="rId3">
            <a:alphaModFix/>
          </a:blip>
          <a:srcRect b="7893" l="0" r="0" t="0"/>
          <a:stretch/>
        </p:blipFill>
        <p:spPr>
          <a:xfrm>
            <a:off x="2328963" y="1391526"/>
            <a:ext cx="3971925" cy="6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748" y="2905848"/>
            <a:ext cx="3962769" cy="17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94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즐겨찾기 삭제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06" name="Google Shape;706;p94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WishMapper.java</a:t>
            </a:r>
            <a:endParaRPr/>
          </a:p>
        </p:txBody>
      </p:sp>
      <p:sp>
        <p:nvSpPr>
          <p:cNvPr id="707" name="Google Shape;707;p94"/>
          <p:cNvSpPr/>
          <p:nvPr/>
        </p:nvSpPr>
        <p:spPr>
          <a:xfrm>
            <a:off x="910046" y="550056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WishMapper.xml</a:t>
            </a:r>
            <a:endParaRPr/>
          </a:p>
        </p:txBody>
      </p:sp>
      <p:cxnSp>
        <p:nvCxnSpPr>
          <p:cNvPr id="708" name="Google Shape;708;p94"/>
          <p:cNvCxnSpPr/>
          <p:nvPr/>
        </p:nvCxnSpPr>
        <p:spPr>
          <a:xfrm flipH="1" rot="10800000">
            <a:off x="3843950" y="1653300"/>
            <a:ext cx="141600" cy="21525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94"/>
          <p:cNvSpPr/>
          <p:nvPr/>
        </p:nvSpPr>
        <p:spPr>
          <a:xfrm>
            <a:off x="3670750" y="1534525"/>
            <a:ext cx="555300" cy="1467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94"/>
          <p:cNvSpPr/>
          <p:nvPr/>
        </p:nvSpPr>
        <p:spPr>
          <a:xfrm>
            <a:off x="2795950" y="3833575"/>
            <a:ext cx="2022000" cy="1467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94"/>
          <p:cNvSpPr txBox="1"/>
          <p:nvPr/>
        </p:nvSpPr>
        <p:spPr>
          <a:xfrm>
            <a:off x="2553300" y="4710725"/>
            <a:ext cx="4037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delete sql문과, 메서드 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2887349"/>
            <a:ext cx="314196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87349"/>
            <a:ext cx="4082350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988" y="909650"/>
            <a:ext cx="52101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5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즐겨찾기 &amp; 주문내역 조회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20" name="Google Shape;720;p95"/>
          <p:cNvSpPr/>
          <p:nvPr/>
        </p:nvSpPr>
        <p:spPr>
          <a:xfrm>
            <a:off x="2504275" y="1339525"/>
            <a:ext cx="1188600" cy="1785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95"/>
          <p:cNvSpPr/>
          <p:nvPr/>
        </p:nvSpPr>
        <p:spPr>
          <a:xfrm>
            <a:off x="1206325" y="3390825"/>
            <a:ext cx="2886300" cy="135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95"/>
          <p:cNvSpPr/>
          <p:nvPr/>
        </p:nvSpPr>
        <p:spPr>
          <a:xfrm>
            <a:off x="5944000" y="2978847"/>
            <a:ext cx="545700" cy="996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95"/>
          <p:cNvSpPr/>
          <p:nvPr/>
        </p:nvSpPr>
        <p:spPr>
          <a:xfrm>
            <a:off x="900000" y="2571750"/>
            <a:ext cx="11427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myPage.jsp</a:t>
            </a:r>
            <a:endParaRPr/>
          </a:p>
        </p:txBody>
      </p:sp>
      <p:sp>
        <p:nvSpPr>
          <p:cNvPr id="724" name="Google Shape;724;p95"/>
          <p:cNvSpPr/>
          <p:nvPr/>
        </p:nvSpPr>
        <p:spPr>
          <a:xfrm>
            <a:off x="900000" y="526775"/>
            <a:ext cx="17124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cxnSp>
        <p:nvCxnSpPr>
          <p:cNvPr id="725" name="Google Shape;725;p95"/>
          <p:cNvCxnSpPr>
            <a:stCxn id="721" idx="0"/>
            <a:endCxn id="720" idx="1"/>
          </p:cNvCxnSpPr>
          <p:nvPr/>
        </p:nvCxnSpPr>
        <p:spPr>
          <a:xfrm rot="10800000">
            <a:off x="2504275" y="1428825"/>
            <a:ext cx="145200" cy="19620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95"/>
          <p:cNvCxnSpPr>
            <a:stCxn id="722" idx="0"/>
            <a:endCxn id="727" idx="3"/>
          </p:cNvCxnSpPr>
          <p:nvPr/>
        </p:nvCxnSpPr>
        <p:spPr>
          <a:xfrm rot="10800000">
            <a:off x="3803950" y="1585647"/>
            <a:ext cx="2412900" cy="1393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95"/>
          <p:cNvSpPr/>
          <p:nvPr/>
        </p:nvSpPr>
        <p:spPr>
          <a:xfrm>
            <a:off x="2253250" y="1518025"/>
            <a:ext cx="1550700" cy="135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95"/>
          <p:cNvSpPr txBox="1"/>
          <p:nvPr/>
        </p:nvSpPr>
        <p:spPr>
          <a:xfrm>
            <a:off x="2553300" y="4379925"/>
            <a:ext cx="4037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delete 메서드 호출 및, jsp로 이동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6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- 즐겨찾기 삭제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734" name="Google Shape;7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272" cy="384835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6"/>
          <p:cNvSpPr/>
          <p:nvPr/>
        </p:nvSpPr>
        <p:spPr>
          <a:xfrm>
            <a:off x="2405225" y="3877975"/>
            <a:ext cx="4392600" cy="180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7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</a:t>
            </a:r>
            <a:r>
              <a:rPr lang="ko" sz="1700">
                <a:solidFill>
                  <a:srgbClr val="FFFFFF"/>
                </a:solidFill>
              </a:rPr>
              <a:t>-</a:t>
            </a:r>
            <a:r>
              <a:rPr lang="ko" sz="1700">
                <a:solidFill>
                  <a:srgbClr val="FFFFFF"/>
                </a:solidFill>
              </a:rPr>
              <a:t> 즐겨찾기 삭제 확인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741" name="Google Shape;74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7"/>
          <p:cNvSpPr/>
          <p:nvPr/>
        </p:nvSpPr>
        <p:spPr>
          <a:xfrm>
            <a:off x="2709647" y="4037475"/>
            <a:ext cx="982800" cy="1767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27" y="965425"/>
            <a:ext cx="8358935" cy="14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</a:t>
            </a:r>
            <a:r>
              <a:rPr lang="ko" sz="1700">
                <a:solidFill>
                  <a:schemeClr val="lt1"/>
                </a:solidFill>
              </a:rPr>
              <a:t> - 회원정보 수정 및 회원탈퇴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49" name="Google Shape;749;p98"/>
          <p:cNvSpPr txBox="1"/>
          <p:nvPr/>
        </p:nvSpPr>
        <p:spPr>
          <a:xfrm>
            <a:off x="2226900" y="4421750"/>
            <a:ext cx="46902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 </a:t>
            </a:r>
            <a:endParaRPr/>
          </a:p>
        </p:txBody>
      </p:sp>
      <p:sp>
        <p:nvSpPr>
          <p:cNvPr id="750" name="Google Shape;750;p98"/>
          <p:cNvSpPr/>
          <p:nvPr/>
        </p:nvSpPr>
        <p:spPr>
          <a:xfrm>
            <a:off x="1315950" y="1493250"/>
            <a:ext cx="754200" cy="1686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98"/>
          <p:cNvSpPr/>
          <p:nvPr/>
        </p:nvSpPr>
        <p:spPr>
          <a:xfrm>
            <a:off x="1315950" y="1955250"/>
            <a:ext cx="789300" cy="1686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8"/>
          <p:cNvSpPr/>
          <p:nvPr/>
        </p:nvSpPr>
        <p:spPr>
          <a:xfrm>
            <a:off x="900000" y="539988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UserMapper.xml</a:t>
            </a:r>
            <a:endParaRPr/>
          </a:p>
        </p:txBody>
      </p:sp>
      <p:sp>
        <p:nvSpPr>
          <p:cNvPr id="753" name="Google Shape;753;p98"/>
          <p:cNvSpPr/>
          <p:nvPr/>
        </p:nvSpPr>
        <p:spPr>
          <a:xfrm>
            <a:off x="899988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UserMapper</a:t>
            </a:r>
            <a:r>
              <a:rPr lang="ko">
                <a:solidFill>
                  <a:schemeClr val="dk1"/>
                </a:solidFill>
              </a:rPr>
              <a:t>.java</a:t>
            </a:r>
            <a:endParaRPr/>
          </a:p>
        </p:txBody>
      </p:sp>
      <p:grpSp>
        <p:nvGrpSpPr>
          <p:cNvPr id="754" name="Google Shape;754;p98"/>
          <p:cNvGrpSpPr/>
          <p:nvPr/>
        </p:nvGrpSpPr>
        <p:grpSpPr>
          <a:xfrm>
            <a:off x="899988" y="2926850"/>
            <a:ext cx="3672000" cy="1768921"/>
            <a:chOff x="900000" y="2887375"/>
            <a:chExt cx="3672000" cy="1768921"/>
          </a:xfrm>
        </p:grpSpPr>
        <p:pic>
          <p:nvPicPr>
            <p:cNvPr id="755" name="Google Shape;755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0000" y="2887375"/>
              <a:ext cx="3672000" cy="1768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98"/>
            <p:cNvSpPr/>
            <p:nvPr/>
          </p:nvSpPr>
          <p:spPr>
            <a:xfrm>
              <a:off x="2032796" y="4123925"/>
              <a:ext cx="1416000" cy="1308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98"/>
            <p:cNvSpPr/>
            <p:nvPr/>
          </p:nvSpPr>
          <p:spPr>
            <a:xfrm>
              <a:off x="2032798" y="4254725"/>
              <a:ext cx="1416000" cy="1308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58" name="Google Shape;758;p98"/>
          <p:cNvCxnSpPr>
            <a:stCxn id="756" idx="0"/>
            <a:endCxn id="750" idx="2"/>
          </p:cNvCxnSpPr>
          <p:nvPr/>
        </p:nvCxnSpPr>
        <p:spPr>
          <a:xfrm rot="10800000">
            <a:off x="1693184" y="1662000"/>
            <a:ext cx="1047600" cy="25014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8"/>
          <p:cNvCxnSpPr>
            <a:stCxn id="757" idx="0"/>
            <a:endCxn id="751" idx="2"/>
          </p:cNvCxnSpPr>
          <p:nvPr/>
        </p:nvCxnSpPr>
        <p:spPr>
          <a:xfrm rot="10800000">
            <a:off x="1710585" y="2124000"/>
            <a:ext cx="1030200" cy="2170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98"/>
          <p:cNvSpPr txBox="1"/>
          <p:nvPr/>
        </p:nvSpPr>
        <p:spPr>
          <a:xfrm>
            <a:off x="2553300" y="4583150"/>
            <a:ext cx="40374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update, delete SQL구문 추가 및, 메서드 추가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138" y="2851809"/>
            <a:ext cx="4905470" cy="173914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9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(보형,건호)  - 회원정보 수정 및 회원탈퇴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767" name="Google Shape;76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000" y="855609"/>
            <a:ext cx="56007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9"/>
          <p:cNvSpPr/>
          <p:nvPr/>
        </p:nvSpPr>
        <p:spPr>
          <a:xfrm>
            <a:off x="932575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sp>
        <p:nvSpPr>
          <p:cNvPr id="769" name="Google Shape;769;p99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userUpdate</a:t>
            </a:r>
            <a:r>
              <a:rPr lang="ko">
                <a:solidFill>
                  <a:schemeClr val="dk1"/>
                </a:solidFill>
              </a:rPr>
              <a:t>.jsp</a:t>
            </a:r>
            <a:endParaRPr/>
          </a:p>
        </p:txBody>
      </p:sp>
      <p:sp>
        <p:nvSpPr>
          <p:cNvPr id="770" name="Google Shape;770;p99"/>
          <p:cNvSpPr/>
          <p:nvPr/>
        </p:nvSpPr>
        <p:spPr>
          <a:xfrm>
            <a:off x="3819425" y="3195600"/>
            <a:ext cx="593100" cy="174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99"/>
          <p:cNvSpPr/>
          <p:nvPr/>
        </p:nvSpPr>
        <p:spPr>
          <a:xfrm>
            <a:off x="2638650" y="4202950"/>
            <a:ext cx="781200" cy="174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9"/>
          <p:cNvSpPr txBox="1"/>
          <p:nvPr/>
        </p:nvSpPr>
        <p:spPr>
          <a:xfrm>
            <a:off x="1818000" y="4614550"/>
            <a:ext cx="5508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session.</a:t>
            </a:r>
            <a:r>
              <a:rPr lang="ko"/>
              <a:t>setAttribute를 통해 회원정보수정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9"/>
          <p:cNvSpPr/>
          <p:nvPr/>
        </p:nvSpPr>
        <p:spPr>
          <a:xfrm>
            <a:off x="1725275" y="1457475"/>
            <a:ext cx="2200200" cy="174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4" name="Google Shape;774;p99"/>
          <p:cNvCxnSpPr>
            <a:stCxn id="771" idx="0"/>
            <a:endCxn id="773" idx="2"/>
          </p:cNvCxnSpPr>
          <p:nvPr/>
        </p:nvCxnSpPr>
        <p:spPr>
          <a:xfrm rot="10800000">
            <a:off x="2825250" y="1631350"/>
            <a:ext cx="204000" cy="25716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99"/>
          <p:cNvSpPr/>
          <p:nvPr/>
        </p:nvSpPr>
        <p:spPr>
          <a:xfrm>
            <a:off x="1725275" y="1766700"/>
            <a:ext cx="3932100" cy="174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855600"/>
            <a:ext cx="5508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0"/>
          <p:cNvPicPr preferRelativeResize="0"/>
          <p:nvPr/>
        </p:nvPicPr>
        <p:blipFill rotWithShape="1">
          <a:blip r:embed="rId4">
            <a:alphaModFix/>
          </a:blip>
          <a:srcRect b="6331" l="0" r="0" t="0"/>
          <a:stretch/>
        </p:blipFill>
        <p:spPr>
          <a:xfrm>
            <a:off x="900000" y="3066025"/>
            <a:ext cx="5219700" cy="4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00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(보형,건호)  - 회원정보 수정 및 회원탈퇴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83" name="Google Shape;783;p100"/>
          <p:cNvSpPr/>
          <p:nvPr/>
        </p:nvSpPr>
        <p:spPr>
          <a:xfrm>
            <a:off x="900000" y="5400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UserController.xml</a:t>
            </a:r>
            <a:endParaRPr/>
          </a:p>
        </p:txBody>
      </p:sp>
      <p:sp>
        <p:nvSpPr>
          <p:cNvPr id="784" name="Google Shape;784;p100"/>
          <p:cNvSpPr/>
          <p:nvPr/>
        </p:nvSpPr>
        <p:spPr>
          <a:xfrm>
            <a:off x="900000" y="25717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userUpdate.jsp</a:t>
            </a:r>
            <a:endParaRPr/>
          </a:p>
        </p:txBody>
      </p:sp>
      <p:sp>
        <p:nvSpPr>
          <p:cNvPr id="785" name="Google Shape;785;p100"/>
          <p:cNvSpPr/>
          <p:nvPr/>
        </p:nvSpPr>
        <p:spPr>
          <a:xfrm>
            <a:off x="4169550" y="3373800"/>
            <a:ext cx="593100" cy="174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0"/>
          <p:cNvSpPr txBox="1"/>
          <p:nvPr/>
        </p:nvSpPr>
        <p:spPr>
          <a:xfrm>
            <a:off x="1818000" y="3700150"/>
            <a:ext cx="5508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session.removeAttribute 사용 및 회원탈퇴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00"/>
          <p:cNvSpPr/>
          <p:nvPr/>
        </p:nvSpPr>
        <p:spPr>
          <a:xfrm>
            <a:off x="1969350" y="1496225"/>
            <a:ext cx="2943000" cy="4155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100"/>
          <p:cNvCxnSpPr>
            <a:stCxn id="785" idx="0"/>
            <a:endCxn id="787" idx="2"/>
          </p:cNvCxnSpPr>
          <p:nvPr/>
        </p:nvCxnSpPr>
        <p:spPr>
          <a:xfrm rot="10800000">
            <a:off x="3440700" y="1911600"/>
            <a:ext cx="1025400" cy="1462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1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(보형,건호)  - 회원정보 수정 및 회원탈퇴</a:t>
            </a:r>
            <a:endParaRPr sz="1700">
              <a:solidFill>
                <a:srgbClr val="FFFFFF"/>
              </a:solidFill>
            </a:endParaRPr>
          </a:p>
        </p:txBody>
      </p:sp>
      <p:grpSp>
        <p:nvGrpSpPr>
          <p:cNvPr id="794" name="Google Shape;794;p101"/>
          <p:cNvGrpSpPr/>
          <p:nvPr/>
        </p:nvGrpSpPr>
        <p:grpSpPr>
          <a:xfrm>
            <a:off x="1382400" y="842400"/>
            <a:ext cx="6620049" cy="3848353"/>
            <a:chOff x="1382400" y="842400"/>
            <a:chExt cx="6620049" cy="3848353"/>
          </a:xfrm>
        </p:grpSpPr>
        <p:pic>
          <p:nvPicPr>
            <p:cNvPr id="795" name="Google Shape;795;p101"/>
            <p:cNvPicPr preferRelativeResize="0"/>
            <p:nvPr/>
          </p:nvPicPr>
          <p:blipFill rotWithShape="1">
            <a:blip r:embed="rId3">
              <a:alphaModFix/>
            </a:blip>
            <a:srcRect b="0" l="1176" r="0" t="0"/>
            <a:stretch/>
          </p:blipFill>
          <p:spPr>
            <a:xfrm>
              <a:off x="1382400" y="842400"/>
              <a:ext cx="6620049" cy="3848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101"/>
            <p:cNvSpPr/>
            <p:nvPr/>
          </p:nvSpPr>
          <p:spPr>
            <a:xfrm>
              <a:off x="4237505" y="2067393"/>
              <a:ext cx="625559" cy="22977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highlight>
                  <a:srgbClr val="FF0000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2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</a:rPr>
              <a:t>12. 기능별 설명 (보형,건호)  - 회원정보 수정 및 회원탈퇴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802" name="Google Shape;80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0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2"/>
          <p:cNvSpPr/>
          <p:nvPr/>
        </p:nvSpPr>
        <p:spPr>
          <a:xfrm>
            <a:off x="3574188" y="3932775"/>
            <a:ext cx="2046000" cy="244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3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</a:t>
            </a:r>
            <a:r>
              <a:rPr lang="ko" sz="1700">
                <a:solidFill>
                  <a:schemeClr val="lt1"/>
                </a:solidFill>
              </a:rPr>
              <a:t>- 회원정보 수정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809" name="Google Shape;809;p103"/>
          <p:cNvPicPr preferRelativeResize="0"/>
          <p:nvPr/>
        </p:nvPicPr>
        <p:blipFill rotWithShape="1">
          <a:blip r:embed="rId3">
            <a:alphaModFix/>
          </a:blip>
          <a:srcRect b="3300" l="10817" r="6222" t="10965"/>
          <a:stretch/>
        </p:blipFill>
        <p:spPr>
          <a:xfrm>
            <a:off x="1382400" y="842400"/>
            <a:ext cx="6620401" cy="38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763" y="1299850"/>
            <a:ext cx="3451675" cy="1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 b="0" l="-1530" r="1530" t="0"/>
          <a:stretch/>
        </p:blipFill>
        <p:spPr>
          <a:xfrm>
            <a:off x="702000" y="539996"/>
            <a:ext cx="7740000" cy="4374942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32"/>
          <p:cNvSpPr txBox="1"/>
          <p:nvPr/>
        </p:nvSpPr>
        <p:spPr>
          <a:xfrm>
            <a:off x="1530450" y="4657834"/>
            <a:ext cx="60831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rgbClr val="B7B7B7"/>
                </a:solidFill>
                <a:hlinkClick r:id="rId4"/>
              </a:rPr>
              <a:t>https://docs.google.com/presentation/d/10P7_DSnAmTFEJF_O28Akdr5ajGO4MO4eXFp1tVgdt8g/edit#slide=id.g828a3f8c3a_0_12</a:t>
            </a:r>
            <a:endParaRPr sz="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4"/>
          <p:cNvSpPr/>
          <p:nvPr/>
        </p:nvSpPr>
        <p:spPr>
          <a:xfrm>
            <a:off x="0" y="-9891"/>
            <a:ext cx="9144000" cy="3600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(보형,건호)  </a:t>
            </a:r>
            <a:r>
              <a:rPr lang="ko" sz="1700">
                <a:solidFill>
                  <a:schemeClr val="lt1"/>
                </a:solidFill>
              </a:rPr>
              <a:t>- 회원탈퇴</a:t>
            </a:r>
            <a:r>
              <a:rPr lang="ko" sz="1700">
                <a:solidFill>
                  <a:srgbClr val="FFFFFF"/>
                </a:solidFill>
              </a:rPr>
              <a:t> 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816" name="Google Shape;816;p104"/>
          <p:cNvPicPr preferRelativeResize="0"/>
          <p:nvPr/>
        </p:nvPicPr>
        <p:blipFill rotWithShape="1">
          <a:blip r:embed="rId3">
            <a:alphaModFix/>
          </a:blip>
          <a:srcRect b="3300" l="10817" r="6222" t="10965"/>
          <a:stretch/>
        </p:blipFill>
        <p:spPr>
          <a:xfrm>
            <a:off x="1382400" y="842400"/>
            <a:ext cx="6620401" cy="38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04"/>
          <p:cNvSpPr/>
          <p:nvPr/>
        </p:nvSpPr>
        <p:spPr>
          <a:xfrm>
            <a:off x="4077675" y="4022475"/>
            <a:ext cx="494400" cy="195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400" y="1285350"/>
            <a:ext cx="3579056" cy="10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5"/>
          <p:cNvSpPr txBox="1"/>
          <p:nvPr/>
        </p:nvSpPr>
        <p:spPr>
          <a:xfrm>
            <a:off x="4169474" y="1772475"/>
            <a:ext cx="47112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</a:rPr>
              <a:t>12. 기능설명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824" name="Google Shape;824;p105"/>
          <p:cNvCxnSpPr/>
          <p:nvPr/>
        </p:nvCxnSpPr>
        <p:spPr>
          <a:xfrm rot="10800000">
            <a:off x="4055476" y="2552750"/>
            <a:ext cx="5579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5" name="Google Shape;825;p10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314475" y="825013"/>
            <a:ext cx="3493475" cy="34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05"/>
          <p:cNvSpPr txBox="1"/>
          <p:nvPr/>
        </p:nvSpPr>
        <p:spPr>
          <a:xfrm>
            <a:off x="4648200" y="2700675"/>
            <a:ext cx="32130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anum Gothic"/>
              <a:buChar char="-"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송현 &amp; 유진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▷ 관리자</a:t>
            </a:r>
            <a:endParaRPr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카페등록 / 수정 / 삭제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제품등록 / 수정 / 삭제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후기 삭제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6"/>
          <p:cNvSpPr txBox="1"/>
          <p:nvPr/>
        </p:nvSpPr>
        <p:spPr>
          <a:xfrm>
            <a:off x="1721025" y="4321325"/>
            <a:ext cx="55407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</a:rPr>
              <a:t>로그인화면에서 관리자계정(admin)으로 로그인하게되면</a:t>
            </a:r>
            <a:endParaRPr>
              <a:solidFill>
                <a:srgbClr val="242424"/>
              </a:solidFill>
            </a:endParaRPr>
          </a:p>
        </p:txBody>
      </p:sp>
      <p:pic>
        <p:nvPicPr>
          <p:cNvPr id="832" name="Google Shape;8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0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06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관리자 로그인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34" name="Google Shape;834;p106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login.jsp</a:t>
            </a:r>
            <a:endParaRPr/>
          </a:p>
        </p:txBody>
      </p:sp>
      <p:sp>
        <p:nvSpPr>
          <p:cNvPr id="835" name="Google Shape;835;p106"/>
          <p:cNvSpPr txBox="1"/>
          <p:nvPr/>
        </p:nvSpPr>
        <p:spPr>
          <a:xfrm>
            <a:off x="2143050" y="4690792"/>
            <a:ext cx="5099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login.jsp에서 관리자 계정으로 로그인 하게되면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p106"/>
          <p:cNvSpPr/>
          <p:nvPr/>
        </p:nvSpPr>
        <p:spPr>
          <a:xfrm>
            <a:off x="3436775" y="2542500"/>
            <a:ext cx="468600" cy="258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107"/>
          <p:cNvGrpSpPr/>
          <p:nvPr/>
        </p:nvGrpSpPr>
        <p:grpSpPr>
          <a:xfrm>
            <a:off x="1335548" y="842400"/>
            <a:ext cx="6472905" cy="2005114"/>
            <a:chOff x="1291590" y="801529"/>
            <a:chExt cx="6560820" cy="1920239"/>
          </a:xfrm>
        </p:grpSpPr>
        <p:pic>
          <p:nvPicPr>
            <p:cNvPr id="842" name="Google Shape;842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91590" y="801529"/>
              <a:ext cx="6560820" cy="1920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107"/>
            <p:cNvSpPr/>
            <p:nvPr/>
          </p:nvSpPr>
          <p:spPr>
            <a:xfrm>
              <a:off x="2380875" y="1437600"/>
              <a:ext cx="5471400" cy="648000"/>
            </a:xfrm>
            <a:prstGeom prst="rect">
              <a:avLst/>
            </a:prstGeom>
            <a:noFill/>
            <a:ln cap="flat" cmpd="sng" w="19050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4" name="Google Shape;84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658" y="3323756"/>
            <a:ext cx="6394680" cy="53753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7"/>
          <p:cNvSpPr/>
          <p:nvPr/>
        </p:nvSpPr>
        <p:spPr>
          <a:xfrm>
            <a:off x="2893225" y="3277301"/>
            <a:ext cx="1034700" cy="258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7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47" name="Google Shape;847;p107"/>
          <p:cNvSpPr txBox="1"/>
          <p:nvPr/>
        </p:nvSpPr>
        <p:spPr>
          <a:xfrm>
            <a:off x="1539950" y="3998175"/>
            <a:ext cx="6268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User_id를 확인하고, 해당 User_id가 “admin”이면 listCafe.jsp로 넘어간다</a:t>
            </a:r>
            <a:endParaRPr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07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UserController.java</a:t>
            </a:r>
            <a:endParaRPr/>
          </a:p>
        </p:txBody>
      </p:sp>
      <p:sp>
        <p:nvSpPr>
          <p:cNvPr id="849" name="Google Shape;849;p107"/>
          <p:cNvSpPr/>
          <p:nvPr/>
        </p:nvSpPr>
        <p:spPr>
          <a:xfrm>
            <a:off x="900000" y="3008141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/>
          </a:p>
        </p:txBody>
      </p:sp>
      <p:cxnSp>
        <p:nvCxnSpPr>
          <p:cNvPr id="850" name="Google Shape;850;p107"/>
          <p:cNvCxnSpPr>
            <a:stCxn id="845" idx="0"/>
            <a:endCxn id="843" idx="2"/>
          </p:cNvCxnSpPr>
          <p:nvPr/>
        </p:nvCxnSpPr>
        <p:spPr>
          <a:xfrm flipH="1" rot="10800000">
            <a:off x="3410575" y="2183201"/>
            <a:ext cx="1698600" cy="10941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 -카페 등록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56" name="Google Shape;856;p108"/>
          <p:cNvSpPr txBox="1"/>
          <p:nvPr/>
        </p:nvSpPr>
        <p:spPr>
          <a:xfrm>
            <a:off x="2209300" y="4650138"/>
            <a:ext cx="4506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카페목록에서 카페등록을 누르면 registCafe.jsp로 이동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08"/>
          <p:cNvSpPr/>
          <p:nvPr/>
        </p:nvSpPr>
        <p:spPr>
          <a:xfrm>
            <a:off x="6203800" y="1010167"/>
            <a:ext cx="512400" cy="270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108"/>
          <p:cNvPicPr preferRelativeResize="0"/>
          <p:nvPr/>
        </p:nvPicPr>
        <p:blipFill rotWithShape="1">
          <a:blip r:embed="rId3">
            <a:alphaModFix/>
          </a:blip>
          <a:srcRect b="0" l="7013" r="7873" t="0"/>
          <a:stretch/>
        </p:blipFill>
        <p:spPr>
          <a:xfrm>
            <a:off x="1383800" y="843925"/>
            <a:ext cx="6620223" cy="3849974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8"/>
          <p:cNvSpPr/>
          <p:nvPr/>
        </p:nvSpPr>
        <p:spPr>
          <a:xfrm>
            <a:off x="900000" y="528316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/>
              <a:t>listCafe.jsp</a:t>
            </a:r>
            <a:endParaRPr/>
          </a:p>
        </p:txBody>
      </p:sp>
      <p:sp>
        <p:nvSpPr>
          <p:cNvPr id="860" name="Google Shape;860;p108"/>
          <p:cNvSpPr/>
          <p:nvPr/>
        </p:nvSpPr>
        <p:spPr>
          <a:xfrm>
            <a:off x="7006563" y="907809"/>
            <a:ext cx="512400" cy="2703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449" y="842400"/>
            <a:ext cx="7620174" cy="7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4449" y="2978674"/>
            <a:ext cx="4432700" cy="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9"/>
          <p:cNvSpPr/>
          <p:nvPr/>
        </p:nvSpPr>
        <p:spPr>
          <a:xfrm>
            <a:off x="5464975" y="1144450"/>
            <a:ext cx="3285000" cy="180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9"/>
          <p:cNvSpPr/>
          <p:nvPr/>
        </p:nvSpPr>
        <p:spPr>
          <a:xfrm>
            <a:off x="3482175" y="2966942"/>
            <a:ext cx="1982700" cy="180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109"/>
          <p:cNvCxnSpPr>
            <a:stCxn id="868" idx="0"/>
            <a:endCxn id="867" idx="2"/>
          </p:cNvCxnSpPr>
          <p:nvPr/>
        </p:nvCxnSpPr>
        <p:spPr>
          <a:xfrm flipH="1" rot="10800000">
            <a:off x="4473525" y="1325342"/>
            <a:ext cx="2634000" cy="16416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109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71" name="Google Shape;871;p109"/>
          <p:cNvSpPr/>
          <p:nvPr/>
        </p:nvSpPr>
        <p:spPr>
          <a:xfrm>
            <a:off x="900000" y="526791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</a:t>
            </a:r>
            <a:r>
              <a:rPr lang="ko">
                <a:solidFill>
                  <a:schemeClr val="dk1"/>
                </a:solidFill>
              </a:rPr>
              <a:t>Cafe.jsp</a:t>
            </a:r>
            <a:endParaRPr/>
          </a:p>
        </p:txBody>
      </p:sp>
      <p:sp>
        <p:nvSpPr>
          <p:cNvPr id="872" name="Google Shape;872;p109"/>
          <p:cNvSpPr/>
          <p:nvPr/>
        </p:nvSpPr>
        <p:spPr>
          <a:xfrm>
            <a:off x="900000" y="2663066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0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78" name="Google Shape;878;p110"/>
          <p:cNvSpPr txBox="1"/>
          <p:nvPr/>
        </p:nvSpPr>
        <p:spPr>
          <a:xfrm>
            <a:off x="1850250" y="4690800"/>
            <a:ext cx="5443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등록하고싶은 카페에 대한 정보를 입력하고 등록 버튼을 누르면</a:t>
            </a:r>
            <a:endParaRPr/>
          </a:p>
        </p:txBody>
      </p:sp>
      <p:sp>
        <p:nvSpPr>
          <p:cNvPr id="879" name="Google Shape;879;p110"/>
          <p:cNvSpPr/>
          <p:nvPr/>
        </p:nvSpPr>
        <p:spPr>
          <a:xfrm>
            <a:off x="3746806" y="3858370"/>
            <a:ext cx="473400" cy="2475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0"/>
          <p:cNvSpPr/>
          <p:nvPr/>
        </p:nvSpPr>
        <p:spPr>
          <a:xfrm>
            <a:off x="900000" y="526791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registCafe.jsp</a:t>
            </a:r>
            <a:endParaRPr/>
          </a:p>
        </p:txBody>
      </p:sp>
      <p:pic>
        <p:nvPicPr>
          <p:cNvPr id="881" name="Google Shape;88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0"/>
          <p:cNvSpPr/>
          <p:nvPr/>
        </p:nvSpPr>
        <p:spPr>
          <a:xfrm>
            <a:off x="4214447" y="3927025"/>
            <a:ext cx="473400" cy="2475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719" y="842400"/>
            <a:ext cx="5825813" cy="370903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11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89" name="Google Shape;889;p111"/>
          <p:cNvSpPr/>
          <p:nvPr/>
        </p:nvSpPr>
        <p:spPr>
          <a:xfrm>
            <a:off x="4456200" y="775763"/>
            <a:ext cx="751500" cy="201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11"/>
          <p:cNvSpPr/>
          <p:nvPr/>
        </p:nvSpPr>
        <p:spPr>
          <a:xfrm>
            <a:off x="6454229" y="4093738"/>
            <a:ext cx="450900" cy="201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11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registCafe.jsp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612" y="842400"/>
            <a:ext cx="5949315" cy="96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3612" y="2993900"/>
            <a:ext cx="6216776" cy="7560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12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899" name="Google Shape;899;p112"/>
          <p:cNvSpPr/>
          <p:nvPr/>
        </p:nvSpPr>
        <p:spPr>
          <a:xfrm>
            <a:off x="2784277" y="2978664"/>
            <a:ext cx="923400" cy="216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2"/>
          <p:cNvSpPr/>
          <p:nvPr/>
        </p:nvSpPr>
        <p:spPr>
          <a:xfrm>
            <a:off x="3803450" y="822300"/>
            <a:ext cx="1360200" cy="216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12"/>
          <p:cNvSpPr txBox="1"/>
          <p:nvPr/>
        </p:nvSpPr>
        <p:spPr>
          <a:xfrm>
            <a:off x="1876062" y="3749989"/>
            <a:ext cx="5391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insertCafe로 입력받은 값들을 insert문을 사용해 db로 넘겨준다</a:t>
            </a:r>
            <a:endParaRPr/>
          </a:p>
        </p:txBody>
      </p:sp>
      <p:sp>
        <p:nvSpPr>
          <p:cNvPr id="902" name="Google Shape;902;p112"/>
          <p:cNvSpPr/>
          <p:nvPr/>
        </p:nvSpPr>
        <p:spPr>
          <a:xfrm>
            <a:off x="2281673" y="1141250"/>
            <a:ext cx="2121000" cy="216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12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/>
          </a:p>
        </p:txBody>
      </p:sp>
      <p:sp>
        <p:nvSpPr>
          <p:cNvPr id="904" name="Google Shape;904;p112"/>
          <p:cNvSpPr/>
          <p:nvPr/>
        </p:nvSpPr>
        <p:spPr>
          <a:xfrm>
            <a:off x="900000" y="2663064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카페 등록 확인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10" name="Google Shape;910;p113"/>
          <p:cNvSpPr txBox="1"/>
          <p:nvPr/>
        </p:nvSpPr>
        <p:spPr>
          <a:xfrm>
            <a:off x="2143050" y="4690792"/>
            <a:ext cx="5099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242424"/>
                </a:solidFill>
                <a:latin typeface="Nanum Gothic"/>
                <a:ea typeface="Nanum Gothic"/>
                <a:cs typeface="Nanum Gothic"/>
                <a:sym typeface="Nanum Gothic"/>
              </a:rPr>
              <a:t>카페목록으로 돌아가면 해당정보가 등록된것을 확인할 수 있다.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1" name="Google Shape;911;p113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2" name="Google Shape;9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8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13"/>
          <p:cNvSpPr/>
          <p:nvPr/>
        </p:nvSpPr>
        <p:spPr>
          <a:xfrm>
            <a:off x="1877125" y="3995750"/>
            <a:ext cx="5506500" cy="184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카페 등록 확인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3. 스토리보드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00" y="540000"/>
            <a:ext cx="7740000" cy="4374942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4"/>
          <p:cNvSpPr/>
          <p:nvPr/>
        </p:nvSpPr>
        <p:spPr>
          <a:xfrm>
            <a:off x="5809525" y="3390525"/>
            <a:ext cx="5115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8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14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카페 수정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22" name="Google Shape;922;p114"/>
          <p:cNvSpPr txBox="1"/>
          <p:nvPr/>
        </p:nvSpPr>
        <p:spPr>
          <a:xfrm>
            <a:off x="2107788" y="4690800"/>
            <a:ext cx="49284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수정하기 버튼을 누르면 해당 카페코드를 가진 컬럼을 호출</a:t>
            </a:r>
            <a:endParaRPr/>
          </a:p>
        </p:txBody>
      </p:sp>
      <p:sp>
        <p:nvSpPr>
          <p:cNvPr id="923" name="Google Shape;923;p114"/>
          <p:cNvSpPr/>
          <p:nvPr/>
        </p:nvSpPr>
        <p:spPr>
          <a:xfrm>
            <a:off x="6824103" y="4013292"/>
            <a:ext cx="2121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14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003" y="842400"/>
            <a:ext cx="5982252" cy="144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037" y="2629324"/>
            <a:ext cx="6655962" cy="106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026" y="3846769"/>
            <a:ext cx="5889389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15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33" name="Google Shape;933;p115"/>
          <p:cNvSpPr txBox="1"/>
          <p:nvPr/>
        </p:nvSpPr>
        <p:spPr>
          <a:xfrm>
            <a:off x="1088375" y="4624550"/>
            <a:ext cx="73284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searchCommentByCafe를 호출해 해당 카페코드를 가진 컬럼정보를 select문으로 가져온다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4" name="Google Shape;934;p115"/>
          <p:cNvSpPr/>
          <p:nvPr/>
        </p:nvSpPr>
        <p:spPr>
          <a:xfrm>
            <a:off x="2823525" y="2609200"/>
            <a:ext cx="14394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15"/>
          <p:cNvSpPr/>
          <p:nvPr/>
        </p:nvSpPr>
        <p:spPr>
          <a:xfrm>
            <a:off x="4143500" y="1686750"/>
            <a:ext cx="20523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p115"/>
          <p:cNvCxnSpPr>
            <a:stCxn id="935" idx="2"/>
            <a:endCxn id="934" idx="0"/>
          </p:cNvCxnSpPr>
          <p:nvPr/>
        </p:nvCxnSpPr>
        <p:spPr>
          <a:xfrm flipH="1">
            <a:off x="3543350" y="1883550"/>
            <a:ext cx="1626300" cy="7257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7" name="Google Shape;937;p115"/>
          <p:cNvSpPr/>
          <p:nvPr/>
        </p:nvSpPr>
        <p:spPr>
          <a:xfrm>
            <a:off x="3863724" y="2907364"/>
            <a:ext cx="25689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15"/>
          <p:cNvSpPr/>
          <p:nvPr/>
        </p:nvSpPr>
        <p:spPr>
          <a:xfrm>
            <a:off x="2328173" y="4129575"/>
            <a:ext cx="957600" cy="196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9" name="Google Shape;939;p115"/>
          <p:cNvCxnSpPr>
            <a:stCxn id="937" idx="2"/>
            <a:endCxn id="938" idx="0"/>
          </p:cNvCxnSpPr>
          <p:nvPr/>
        </p:nvCxnSpPr>
        <p:spPr>
          <a:xfrm flipH="1">
            <a:off x="2806974" y="3104164"/>
            <a:ext cx="2341200" cy="10254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115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1" name="Google Shape;941;p115"/>
          <p:cNvSpPr/>
          <p:nvPr/>
        </p:nvSpPr>
        <p:spPr>
          <a:xfrm>
            <a:off x="900000" y="2334013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2" name="Google Shape;942;p115"/>
          <p:cNvSpPr/>
          <p:nvPr/>
        </p:nvSpPr>
        <p:spPr>
          <a:xfrm>
            <a:off x="900000" y="3755988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9" cy="38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16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카페 수정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49" name="Google Shape;949;p116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</a:t>
            </a:r>
            <a:r>
              <a:rPr lang="ko">
                <a:solidFill>
                  <a:schemeClr val="dk1"/>
                </a:solidFill>
              </a:rPr>
              <a:t>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399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17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56" name="Google Shape;956;p117"/>
          <p:cNvSpPr txBox="1"/>
          <p:nvPr/>
        </p:nvSpPr>
        <p:spPr>
          <a:xfrm>
            <a:off x="2641650" y="4690800"/>
            <a:ext cx="41019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수정하고 싶은 정보를 입력하고 등록을 누르면</a:t>
            </a:r>
            <a:endParaRPr/>
          </a:p>
        </p:txBody>
      </p:sp>
      <p:sp>
        <p:nvSpPr>
          <p:cNvPr id="957" name="Google Shape;957;p117"/>
          <p:cNvSpPr/>
          <p:nvPr/>
        </p:nvSpPr>
        <p:spPr>
          <a:xfrm>
            <a:off x="3502675" y="3269896"/>
            <a:ext cx="857100" cy="165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17"/>
          <p:cNvSpPr/>
          <p:nvPr/>
        </p:nvSpPr>
        <p:spPr>
          <a:xfrm>
            <a:off x="3502675" y="3917912"/>
            <a:ext cx="696600" cy="165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17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461" y="842400"/>
            <a:ext cx="6499201" cy="29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461" y="1722870"/>
            <a:ext cx="4261198" cy="111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4448" y="3278520"/>
            <a:ext cx="4241216" cy="11944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1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68" name="Google Shape;968;p118"/>
          <p:cNvSpPr txBox="1"/>
          <p:nvPr/>
        </p:nvSpPr>
        <p:spPr>
          <a:xfrm>
            <a:off x="1836501" y="4494250"/>
            <a:ext cx="5231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modifyCafe.do에서 updateCafe을 호출해 DB에 update문 실행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9" name="Google Shape;969;p118"/>
          <p:cNvSpPr/>
          <p:nvPr/>
        </p:nvSpPr>
        <p:spPr>
          <a:xfrm>
            <a:off x="3814750" y="856099"/>
            <a:ext cx="3928800" cy="162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8"/>
          <p:cNvSpPr/>
          <p:nvPr/>
        </p:nvSpPr>
        <p:spPr>
          <a:xfrm>
            <a:off x="1927550" y="2194303"/>
            <a:ext cx="1887300" cy="162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8"/>
          <p:cNvSpPr/>
          <p:nvPr/>
        </p:nvSpPr>
        <p:spPr>
          <a:xfrm>
            <a:off x="2265770" y="3257084"/>
            <a:ext cx="703800" cy="162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2" name="Google Shape;972;p118"/>
          <p:cNvCxnSpPr>
            <a:stCxn id="969" idx="2"/>
            <a:endCxn id="973" idx="0"/>
          </p:cNvCxnSpPr>
          <p:nvPr/>
        </p:nvCxnSpPr>
        <p:spPr>
          <a:xfrm flipH="1">
            <a:off x="3471850" y="1018099"/>
            <a:ext cx="2307300" cy="691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18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5" name="Google Shape;975;p118"/>
          <p:cNvSpPr/>
          <p:nvPr/>
        </p:nvSpPr>
        <p:spPr>
          <a:xfrm>
            <a:off x="900000" y="141385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6" name="Google Shape;976;p118"/>
          <p:cNvSpPr/>
          <p:nvPr/>
        </p:nvSpPr>
        <p:spPr>
          <a:xfrm>
            <a:off x="900000" y="2909063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77" name="Google Shape;977;p118"/>
          <p:cNvCxnSpPr>
            <a:stCxn id="970" idx="2"/>
            <a:endCxn id="971" idx="0"/>
          </p:cNvCxnSpPr>
          <p:nvPr/>
        </p:nvCxnSpPr>
        <p:spPr>
          <a:xfrm flipH="1">
            <a:off x="2617700" y="2356303"/>
            <a:ext cx="253500" cy="9009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118"/>
          <p:cNvSpPr/>
          <p:nvPr/>
        </p:nvSpPr>
        <p:spPr>
          <a:xfrm>
            <a:off x="2700325" y="1709250"/>
            <a:ext cx="1543200" cy="1620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9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83" name="Google Shape;983;p119"/>
          <p:cNvSpPr txBox="1"/>
          <p:nvPr/>
        </p:nvSpPr>
        <p:spPr>
          <a:xfrm>
            <a:off x="2529988" y="4690800"/>
            <a:ext cx="40935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카페목록으로 가보면 수정된것을 확인할 수 있다</a:t>
            </a:r>
            <a:endParaRPr>
              <a:solidFill>
                <a:srgbClr val="2424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4" name="Google Shape;9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9"/>
          <p:cNvSpPr/>
          <p:nvPr/>
        </p:nvSpPr>
        <p:spPr>
          <a:xfrm>
            <a:off x="1852075" y="4006100"/>
            <a:ext cx="5676900" cy="2355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19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20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993" name="Google Shape;993;p120"/>
          <p:cNvSpPr txBox="1"/>
          <p:nvPr/>
        </p:nvSpPr>
        <p:spPr>
          <a:xfrm>
            <a:off x="3123750" y="4690800"/>
            <a:ext cx="2896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카페목록에서 삭제하기를 누르면</a:t>
            </a:r>
            <a:endParaRPr/>
          </a:p>
        </p:txBody>
      </p:sp>
      <p:sp>
        <p:nvSpPr>
          <p:cNvPr id="994" name="Google Shape;994;p120"/>
          <p:cNvSpPr/>
          <p:nvPr/>
        </p:nvSpPr>
        <p:spPr>
          <a:xfrm>
            <a:off x="7247250" y="4018350"/>
            <a:ext cx="297300" cy="1728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20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738" y="842400"/>
            <a:ext cx="6386525" cy="16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8738" y="1683623"/>
            <a:ext cx="5877503" cy="135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8747" y="3657495"/>
            <a:ext cx="5029026" cy="4758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21"/>
          <p:cNvSpPr/>
          <p:nvPr/>
        </p:nvSpPr>
        <p:spPr>
          <a:xfrm>
            <a:off x="0" y="0"/>
            <a:ext cx="9144000" cy="297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12. 기능별 설명 (송현 &amp; 유진)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4" name="Google Shape;1004;p121"/>
          <p:cNvSpPr txBox="1"/>
          <p:nvPr/>
        </p:nvSpPr>
        <p:spPr>
          <a:xfrm>
            <a:off x="2863499" y="4133325"/>
            <a:ext cx="3417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해당 cafe_code에 관해 delete문 실행</a:t>
            </a:r>
            <a:endParaRPr/>
          </a:p>
        </p:txBody>
      </p:sp>
      <p:sp>
        <p:nvSpPr>
          <p:cNvPr id="1005" name="Google Shape;1005;p121"/>
          <p:cNvSpPr/>
          <p:nvPr/>
        </p:nvSpPr>
        <p:spPr>
          <a:xfrm>
            <a:off x="3726074" y="842438"/>
            <a:ext cx="2877900" cy="163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21"/>
          <p:cNvSpPr/>
          <p:nvPr/>
        </p:nvSpPr>
        <p:spPr>
          <a:xfrm>
            <a:off x="3363800" y="1672862"/>
            <a:ext cx="2570400" cy="163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7" name="Google Shape;1007;p121"/>
          <p:cNvCxnSpPr>
            <a:stCxn id="1005" idx="2"/>
            <a:endCxn id="1006" idx="0"/>
          </p:cNvCxnSpPr>
          <p:nvPr/>
        </p:nvCxnSpPr>
        <p:spPr>
          <a:xfrm flipH="1">
            <a:off x="4649024" y="1005638"/>
            <a:ext cx="516000" cy="6672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8" name="Google Shape;1008;p121"/>
          <p:cNvSpPr/>
          <p:nvPr/>
        </p:nvSpPr>
        <p:spPr>
          <a:xfrm>
            <a:off x="2371300" y="2348075"/>
            <a:ext cx="2877900" cy="163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21"/>
          <p:cNvSpPr/>
          <p:nvPr/>
        </p:nvSpPr>
        <p:spPr>
          <a:xfrm>
            <a:off x="2888512" y="3646737"/>
            <a:ext cx="1052400" cy="1632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0" name="Google Shape;1010;p121"/>
          <p:cNvCxnSpPr>
            <a:stCxn id="1008" idx="2"/>
            <a:endCxn id="1009" idx="0"/>
          </p:cNvCxnSpPr>
          <p:nvPr/>
        </p:nvCxnSpPr>
        <p:spPr>
          <a:xfrm flipH="1">
            <a:off x="3414850" y="2511275"/>
            <a:ext cx="395400" cy="1135500"/>
          </a:xfrm>
          <a:prstGeom prst="straightConnector1">
            <a:avLst/>
          </a:prstGeom>
          <a:noFill/>
          <a:ln cap="flat" cmpd="sng" w="9525">
            <a:solidFill>
              <a:srgbClr val="FF98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121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2" name="Google Shape;1012;p121"/>
          <p:cNvSpPr/>
          <p:nvPr/>
        </p:nvSpPr>
        <p:spPr>
          <a:xfrm>
            <a:off x="900000" y="1368013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CafeController.java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3" name="Google Shape;1013;p121"/>
          <p:cNvSpPr/>
          <p:nvPr/>
        </p:nvSpPr>
        <p:spPr>
          <a:xfrm>
            <a:off x="900000" y="3338963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CafeMapper.xml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p121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40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22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021" name="Google Shape;1021;p122"/>
          <p:cNvSpPr txBox="1"/>
          <p:nvPr/>
        </p:nvSpPr>
        <p:spPr>
          <a:xfrm>
            <a:off x="2391600" y="4690800"/>
            <a:ext cx="4360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카페목록으로 돌아가면 삭제된것을 확인할 수 있다</a:t>
            </a:r>
            <a:endParaRPr/>
          </a:p>
        </p:txBody>
      </p:sp>
      <p:sp>
        <p:nvSpPr>
          <p:cNvPr id="1022" name="Google Shape;1022;p122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listCafe.jsp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3" name="Google Shape;1023;p122"/>
          <p:cNvSpPr/>
          <p:nvPr/>
        </p:nvSpPr>
        <p:spPr>
          <a:xfrm>
            <a:off x="1914750" y="4208975"/>
            <a:ext cx="5539200" cy="2139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842400"/>
            <a:ext cx="6620401" cy="3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23"/>
          <p:cNvSpPr/>
          <p:nvPr/>
        </p:nvSpPr>
        <p:spPr>
          <a:xfrm>
            <a:off x="7111393" y="4003425"/>
            <a:ext cx="269400" cy="177600"/>
          </a:xfrm>
          <a:prstGeom prst="rect">
            <a:avLst/>
          </a:prstGeom>
          <a:noFill/>
          <a:ln cap="flat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2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FFFFFF"/>
                </a:solidFill>
              </a:rPr>
              <a:t>12. 기능별 설명 (송현 &amp; 유진) - 리뷰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031" name="Google Shape;1031;p123"/>
          <p:cNvSpPr txBox="1"/>
          <p:nvPr/>
        </p:nvSpPr>
        <p:spPr>
          <a:xfrm>
            <a:off x="1587450" y="4383425"/>
            <a:ext cx="59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수정하기에서 해당카페에 대해 리뷰가 존재하면 리뷰목록이 뜨는데 , 삭제하고 싶은 리뷰에 삭제버튼을 누르면</a:t>
            </a:r>
            <a:endParaRPr/>
          </a:p>
        </p:txBody>
      </p:sp>
      <p:sp>
        <p:nvSpPr>
          <p:cNvPr id="1032" name="Google Shape;1032;p123"/>
          <p:cNvSpPr/>
          <p:nvPr/>
        </p:nvSpPr>
        <p:spPr>
          <a:xfrm>
            <a:off x="900000" y="526800"/>
            <a:ext cx="1864500" cy="3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viewCafe.jsp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